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xml" ContentType="application/vnd.openxmlformats-officedocument.presentationml.slide+xml"/>
  <Override PartName="/ppt/diagrams/colors1.xml" ContentType="application/vnd.openxmlformats-officedocument.drawingml.diagramColors+xml"/>
  <Override PartName="/docProps/app.xml" ContentType="application/vnd.openxmlformats-officedocument.extended-properties+xml"/>
  <Override PartName="/ppt/diagrams/layout1.xml" ContentType="application/vnd.openxmlformats-officedocument.drawingml.diagramLayout+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diagrams/data1.xml" ContentType="application/vnd.openxmlformats-officedocument.drawingml.diagramData+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diagrams/quickStyle1.xml" ContentType="application/vnd.openxmlformats-officedocument.drawingml.diagramStyl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diagrams/drawing1.xml" ContentType="application/vnd.ms-office.drawingml.diagramDrawing+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756" r:id="rId1"/>
  </p:sldMasterIdLst>
  <p:sldIdLst>
    <p:sldId id="262" r:id="rId2"/>
    <p:sldId id="263" r:id="rId3"/>
    <p:sldId id="278" r:id="rId4"/>
    <p:sldId id="287" r:id="rId5"/>
    <p:sldId id="264" r:id="rId6"/>
    <p:sldId id="282" r:id="rId7"/>
    <p:sldId id="269" r:id="rId8"/>
    <p:sldId id="270" r:id="rId9"/>
    <p:sldId id="272" r:id="rId10"/>
    <p:sldId id="273" r:id="rId11"/>
    <p:sldId id="274" r:id="rId12"/>
    <p:sldId id="275" r:id="rId13"/>
    <p:sldId id="276" r:id="rId14"/>
    <p:sldId id="277" r:id="rId15"/>
    <p:sldId id="259" r:id="rId16"/>
    <p:sldId id="279" r:id="rId17"/>
    <p:sldId id="281" r:id="rId18"/>
    <p:sldId id="268" r:id="rId19"/>
    <p:sldId id="260" r:id="rId20"/>
    <p:sldId id="261" r:id="rId21"/>
    <p:sldId id="283" r:id="rId22"/>
    <p:sldId id="284" r:id="rId23"/>
    <p:sldId id="28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varScale="1">
        <p:scale>
          <a:sx n="66" d="100"/>
          <a:sy n="66" d="100"/>
        </p:scale>
        <p:origin x="-1464" y="-104"/>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printerSettings" Target="printerSettings/printerSettings1.bin"/><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viewProps" Target="viewProps.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theme" Target="theme/theme1.xml"/><Relationship Id="rId26" Type="http://schemas.openxmlformats.org/officeDocument/2006/relationships/presProps" Target="presProps.xml"/><Relationship Id="rId11" Type="http://schemas.openxmlformats.org/officeDocument/2006/relationships/slide" Target="slides/slide10.xml"/><Relationship Id="rId29" Type="http://schemas.openxmlformats.org/officeDocument/2006/relationships/tableStyles" Target="tableStyles.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A3DCA2-16B5-4C3C-ABE0-FC98E2FD4506}" type="doc">
      <dgm:prSet loTypeId="urn:microsoft.com/office/officeart/2005/8/layout/hProcess9" loCatId="process" qsTypeId="urn:microsoft.com/office/officeart/2005/8/quickstyle/simple1" qsCatId="simple" csTypeId="urn:microsoft.com/office/officeart/2005/8/colors/accent2_2" csCatId="accent2" phldr="1"/>
      <dgm:spPr/>
    </dgm:pt>
    <dgm:pt modelId="{637A6865-BAB6-4190-9770-AD5881FC8191}">
      <dgm:prSet phldrT="[Text]" custT="1"/>
      <dgm:spPr/>
      <dgm:t>
        <a:bodyPr/>
        <a:lstStyle/>
        <a:p>
          <a:r>
            <a:rPr lang="en-US" sz="3200" b="1" dirty="0" smtClean="0">
              <a:solidFill>
                <a:srgbClr val="000000"/>
              </a:solidFill>
            </a:rPr>
            <a:t>Zoning laws are regulations that state where homes and businesses can be located</a:t>
          </a:r>
          <a:endParaRPr lang="en-US" sz="3200" b="1" dirty="0">
            <a:solidFill>
              <a:srgbClr val="000000"/>
            </a:solidFill>
          </a:endParaRPr>
        </a:p>
      </dgm:t>
    </dgm:pt>
    <dgm:pt modelId="{C0700C8F-FCF0-45F4-9B2B-414CC76E54A8}" type="parTrans" cxnId="{92D3CA5F-E5D9-44EB-B5C1-CDDBCB31A57D}">
      <dgm:prSet/>
      <dgm:spPr/>
      <dgm:t>
        <a:bodyPr/>
        <a:lstStyle/>
        <a:p>
          <a:endParaRPr lang="en-US"/>
        </a:p>
      </dgm:t>
    </dgm:pt>
    <dgm:pt modelId="{ADB81CE4-8903-4D7F-A34B-4FD0914D4519}" type="sibTrans" cxnId="{92D3CA5F-E5D9-44EB-B5C1-CDDBCB31A57D}">
      <dgm:prSet/>
      <dgm:spPr/>
      <dgm:t>
        <a:bodyPr/>
        <a:lstStyle/>
        <a:p>
          <a:endParaRPr lang="en-US"/>
        </a:p>
      </dgm:t>
    </dgm:pt>
    <dgm:pt modelId="{FF5E033A-0206-437C-9253-E71DD42701BE}">
      <dgm:prSet phldrT="[Text]"/>
      <dgm:spPr/>
      <dgm:t>
        <a:bodyPr/>
        <a:lstStyle/>
        <a:p>
          <a:r>
            <a:rPr lang="en-US" dirty="0" smtClean="0"/>
            <a:t>Zoning is a powerful tool that can be used to control reckless use of land and encourage growth</a:t>
          </a:r>
          <a:endParaRPr lang="en-US" dirty="0"/>
        </a:p>
      </dgm:t>
    </dgm:pt>
    <dgm:pt modelId="{78B5F3FC-0DC5-4BDC-9EEC-4A3848A9CCF9}" type="parTrans" cxnId="{B9F9E94C-7956-4BE3-8BD7-9F00CACDCC2B}">
      <dgm:prSet/>
      <dgm:spPr/>
      <dgm:t>
        <a:bodyPr/>
        <a:lstStyle/>
        <a:p>
          <a:endParaRPr lang="en-US"/>
        </a:p>
      </dgm:t>
    </dgm:pt>
    <dgm:pt modelId="{2C23C49D-AFAE-42AD-9EB1-E8D593CBFB60}" type="sibTrans" cxnId="{B9F9E94C-7956-4BE3-8BD7-9F00CACDCC2B}">
      <dgm:prSet/>
      <dgm:spPr/>
      <dgm:t>
        <a:bodyPr/>
        <a:lstStyle/>
        <a:p>
          <a:endParaRPr lang="en-US"/>
        </a:p>
      </dgm:t>
    </dgm:pt>
    <dgm:pt modelId="{28857DBB-AAEA-4163-9FD2-368FFB100F9D}" type="pres">
      <dgm:prSet presAssocID="{BEA3DCA2-16B5-4C3C-ABE0-FC98E2FD4506}" presName="CompostProcess" presStyleCnt="0">
        <dgm:presLayoutVars>
          <dgm:dir/>
          <dgm:resizeHandles val="exact"/>
        </dgm:presLayoutVars>
      </dgm:prSet>
      <dgm:spPr/>
    </dgm:pt>
    <dgm:pt modelId="{F2279435-5B61-45BC-8E40-C59D33F7C10D}" type="pres">
      <dgm:prSet presAssocID="{BEA3DCA2-16B5-4C3C-ABE0-FC98E2FD4506}" presName="arrow" presStyleLbl="bgShp" presStyleIdx="0" presStyleCnt="1"/>
      <dgm:spPr/>
    </dgm:pt>
    <dgm:pt modelId="{53749079-444E-41AB-B51B-48BE03871D68}" type="pres">
      <dgm:prSet presAssocID="{BEA3DCA2-16B5-4C3C-ABE0-FC98E2FD4506}" presName="linearProcess" presStyleCnt="0"/>
      <dgm:spPr/>
    </dgm:pt>
    <dgm:pt modelId="{37ECD204-647B-41A5-90FC-375AB5B73E5C}" type="pres">
      <dgm:prSet presAssocID="{637A6865-BAB6-4190-9770-AD5881FC8191}" presName="textNode" presStyleLbl="node1" presStyleIdx="0" presStyleCnt="2" custScaleX="114130" custScaleY="137500">
        <dgm:presLayoutVars>
          <dgm:bulletEnabled val="1"/>
        </dgm:presLayoutVars>
      </dgm:prSet>
      <dgm:spPr/>
      <dgm:t>
        <a:bodyPr/>
        <a:lstStyle/>
        <a:p>
          <a:endParaRPr lang="en-US"/>
        </a:p>
      </dgm:t>
    </dgm:pt>
    <dgm:pt modelId="{5EE25AC7-1368-4CC1-9108-5BD5DD7D641B}" type="pres">
      <dgm:prSet presAssocID="{ADB81CE4-8903-4D7F-A34B-4FD0914D4519}" presName="sibTrans" presStyleCnt="0"/>
      <dgm:spPr/>
    </dgm:pt>
    <dgm:pt modelId="{6C82B18C-3A1B-425A-A2F4-D29470690017}" type="pres">
      <dgm:prSet presAssocID="{FF5E033A-0206-437C-9253-E71DD42701BE}" presName="textNode" presStyleLbl="node1" presStyleIdx="1" presStyleCnt="2">
        <dgm:presLayoutVars>
          <dgm:bulletEnabled val="1"/>
        </dgm:presLayoutVars>
      </dgm:prSet>
      <dgm:spPr/>
      <dgm:t>
        <a:bodyPr/>
        <a:lstStyle/>
        <a:p>
          <a:endParaRPr lang="en-US"/>
        </a:p>
      </dgm:t>
    </dgm:pt>
  </dgm:ptLst>
  <dgm:cxnLst>
    <dgm:cxn modelId="{4415E2F6-50CA-44B5-8396-C6C1352662E6}" type="presOf" srcId="{BEA3DCA2-16B5-4C3C-ABE0-FC98E2FD4506}" destId="{28857DBB-AAEA-4163-9FD2-368FFB100F9D}" srcOrd="0" destOrd="0" presId="urn:microsoft.com/office/officeart/2005/8/layout/hProcess9"/>
    <dgm:cxn modelId="{50143A89-EC76-42A1-8256-73B22BA5FB71}" type="presOf" srcId="{637A6865-BAB6-4190-9770-AD5881FC8191}" destId="{37ECD204-647B-41A5-90FC-375AB5B73E5C}" srcOrd="0" destOrd="0" presId="urn:microsoft.com/office/officeart/2005/8/layout/hProcess9"/>
    <dgm:cxn modelId="{B9F9E94C-7956-4BE3-8BD7-9F00CACDCC2B}" srcId="{BEA3DCA2-16B5-4C3C-ABE0-FC98E2FD4506}" destId="{FF5E033A-0206-437C-9253-E71DD42701BE}" srcOrd="1" destOrd="0" parTransId="{78B5F3FC-0DC5-4BDC-9EEC-4A3848A9CCF9}" sibTransId="{2C23C49D-AFAE-42AD-9EB1-E8D593CBFB60}"/>
    <dgm:cxn modelId="{92D3CA5F-E5D9-44EB-B5C1-CDDBCB31A57D}" srcId="{BEA3DCA2-16B5-4C3C-ABE0-FC98E2FD4506}" destId="{637A6865-BAB6-4190-9770-AD5881FC8191}" srcOrd="0" destOrd="0" parTransId="{C0700C8F-FCF0-45F4-9B2B-414CC76E54A8}" sibTransId="{ADB81CE4-8903-4D7F-A34B-4FD0914D4519}"/>
    <dgm:cxn modelId="{11580205-8F46-48E3-8053-CFC3D6361503}" type="presOf" srcId="{FF5E033A-0206-437C-9253-E71DD42701BE}" destId="{6C82B18C-3A1B-425A-A2F4-D29470690017}" srcOrd="0" destOrd="0" presId="urn:microsoft.com/office/officeart/2005/8/layout/hProcess9"/>
    <dgm:cxn modelId="{A2ADAC0A-9D28-46E0-BCA4-DC0719686375}" type="presParOf" srcId="{28857DBB-AAEA-4163-9FD2-368FFB100F9D}" destId="{F2279435-5B61-45BC-8E40-C59D33F7C10D}" srcOrd="0" destOrd="0" presId="urn:microsoft.com/office/officeart/2005/8/layout/hProcess9"/>
    <dgm:cxn modelId="{373A4322-16E2-4998-B40B-C7376697D09A}" type="presParOf" srcId="{28857DBB-AAEA-4163-9FD2-368FFB100F9D}" destId="{53749079-444E-41AB-B51B-48BE03871D68}" srcOrd="1" destOrd="0" presId="urn:microsoft.com/office/officeart/2005/8/layout/hProcess9"/>
    <dgm:cxn modelId="{98AE1CD0-95C1-46EF-98D8-E27D203C13E7}" type="presParOf" srcId="{53749079-444E-41AB-B51B-48BE03871D68}" destId="{37ECD204-647B-41A5-90FC-375AB5B73E5C}" srcOrd="0" destOrd="0" presId="urn:microsoft.com/office/officeart/2005/8/layout/hProcess9"/>
    <dgm:cxn modelId="{8B7717E2-EE5B-4058-82C9-90E4646A6ABC}" type="presParOf" srcId="{53749079-444E-41AB-B51B-48BE03871D68}" destId="{5EE25AC7-1368-4CC1-9108-5BD5DD7D641B}" srcOrd="1" destOrd="0" presId="urn:microsoft.com/office/officeart/2005/8/layout/hProcess9"/>
    <dgm:cxn modelId="{D9FCD427-4F1F-4380-B90F-BA98C60342E5}" type="presParOf" srcId="{53749079-444E-41AB-B51B-48BE03871D68}" destId="{6C82B18C-3A1B-425A-A2F4-D29470690017}"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2279435-5B61-45BC-8E40-C59D33F7C10D}">
      <dsp:nvSpPr>
        <dsp:cNvPr id="0" name=""/>
        <dsp:cNvSpPr/>
      </dsp:nvSpPr>
      <dsp:spPr>
        <a:xfrm>
          <a:off x="657224" y="0"/>
          <a:ext cx="7448550" cy="40640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ECD204-647B-41A5-90FC-375AB5B73E5C}">
      <dsp:nvSpPr>
        <dsp:cNvPr id="0" name=""/>
        <dsp:cNvSpPr/>
      </dsp:nvSpPr>
      <dsp:spPr>
        <a:xfrm>
          <a:off x="2836" y="914399"/>
          <a:ext cx="4561099" cy="22352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1" kern="1200" dirty="0" smtClean="0">
              <a:solidFill>
                <a:srgbClr val="000000"/>
              </a:solidFill>
            </a:rPr>
            <a:t>Zoning laws are regulations that state where homes and businesses can be located</a:t>
          </a:r>
          <a:endParaRPr lang="en-US" sz="3200" b="1" kern="1200" dirty="0">
            <a:solidFill>
              <a:srgbClr val="000000"/>
            </a:solidFill>
          </a:endParaRPr>
        </a:p>
      </dsp:txBody>
      <dsp:txXfrm>
        <a:off x="2836" y="914399"/>
        <a:ext cx="4561099" cy="2235200"/>
      </dsp:txXfrm>
    </dsp:sp>
    <dsp:sp modelId="{6C82B18C-3A1B-425A-A2F4-D29470690017}">
      <dsp:nvSpPr>
        <dsp:cNvPr id="0" name=""/>
        <dsp:cNvSpPr/>
      </dsp:nvSpPr>
      <dsp:spPr>
        <a:xfrm>
          <a:off x="4763756" y="1219199"/>
          <a:ext cx="3996407" cy="16256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Zoning is a powerful tool that can be used to control reckless use of land and encourage growth</a:t>
          </a:r>
          <a:endParaRPr lang="en-US" sz="2300" kern="1200" dirty="0"/>
        </a:p>
      </dsp:txBody>
      <dsp:txXfrm>
        <a:off x="4763756" y="1219199"/>
        <a:ext cx="3996407" cy="162560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87220701-E693-42E0-84AF-67BE592CE316}" type="datetimeFigureOut">
              <a:rPr lang="en-US" smtClean="0"/>
              <a:pPr/>
              <a:t>3/17/11</a:t>
            </a:fld>
            <a:endParaRPr lang="en-US"/>
          </a:p>
        </p:txBody>
      </p:sp>
      <p:sp>
        <p:nvSpPr>
          <p:cNvPr id="8" name="Slide Number Placeholder 7"/>
          <p:cNvSpPr>
            <a:spLocks noGrp="1"/>
          </p:cNvSpPr>
          <p:nvPr>
            <p:ph type="sldNum" sz="quarter" idx="11"/>
          </p:nvPr>
        </p:nvSpPr>
        <p:spPr/>
        <p:txBody>
          <a:bodyPr/>
          <a:lstStyle/>
          <a:p>
            <a:fld id="{AE54E14A-9F04-4669-ADAB-BAB479710925}"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220701-E693-42E0-84AF-67BE592CE31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220701-E693-42E0-84AF-67BE592CE31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220701-E693-42E0-84AF-67BE592CE31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220701-E693-42E0-84AF-67BE592CE316}" type="datetimeFigureOut">
              <a:rPr lang="en-US" smtClean="0"/>
              <a:pPr/>
              <a:t>3/17/11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7220701-E693-42E0-84AF-67BE592CE316}" type="datetimeFigureOut">
              <a:rPr lang="en-US" smtClean="0"/>
              <a:pPr/>
              <a:t>3/17/11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54E14A-9F04-4669-ADAB-BAB479710925}" type="slidenum">
              <a:rPr lang="en-US" smtClean="0"/>
              <a:pPr/>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87220701-E693-42E0-84AF-67BE592CE316}" type="datetimeFigureOut">
              <a:rPr lang="en-US" smtClean="0"/>
              <a:pPr/>
              <a:t>3/17/11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54E14A-9F04-4669-ADAB-BAB479710925}" type="slidenum">
              <a:rPr lang="en-US" smtClean="0"/>
              <a:pPr/>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220701-E693-42E0-84AF-67BE592CE316}" type="datetimeFigureOut">
              <a:rPr lang="en-US" smtClean="0"/>
              <a:pPr/>
              <a:t>3/17/11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220701-E693-42E0-84AF-67BE592CE316}" type="datetimeFigureOut">
              <a:rPr lang="en-US" smtClean="0"/>
              <a:pPr/>
              <a:t>3/17/11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20701-E693-42E0-84AF-67BE592CE316}" type="datetimeFigureOut">
              <a:rPr lang="en-US" smtClean="0"/>
              <a:pPr/>
              <a:t>3/17/11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20701-E693-42E0-84AF-67BE592CE316}" type="datetimeFigureOut">
              <a:rPr lang="en-US" smtClean="0"/>
              <a:pPr/>
              <a:t>3/17/11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54E14A-9F04-4669-ADAB-BAB47971092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87220701-E693-42E0-84AF-67BE592CE316}" type="datetimeFigureOut">
              <a:rPr lang="en-US" smtClean="0"/>
              <a:pPr/>
              <a:t>3/17/11</a:t>
            </a:fld>
            <a:endParaRPr lang="en-U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AE54E14A-9F04-4669-ADAB-BAB479710925}" type="slidenum">
              <a:rPr lang="en-US" smtClean="0"/>
              <a:pPr/>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3"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4"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3"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diagramQuickStyle" Target="../diagrams/quickStyle1.xml"/><Relationship Id="rId5" Type="http://schemas.openxmlformats.org/officeDocument/2006/relationships/diagramColors" Target="../diagrams/colors1.xml"/><Relationship Id="rId7"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diagramData" Target="../diagrams/data1.xml"/><Relationship Id="rId3" Type="http://schemas.openxmlformats.org/officeDocument/2006/relationships/diagramLayout" Target="../diagrams/layout1.xml"/><Relationship Id="rId6" Type="http://schemas.microsoft.com/office/2007/relationships/diagramDrawing" Target="../diagrams/drawing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6" Type="http://schemas.openxmlformats.org/officeDocument/2006/relationships/image" Target="../media/image3.jpeg"/><Relationship Id="rId4"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0.jpeg"/><Relationship Id="rId5" Type="http://schemas.openxmlformats.org/officeDocument/2006/relationships/image" Target="../media/image12.jpeg"/></Relationships>
</file>

<file path=ppt/slides/_rels/slide8.xml.rels><?xml version="1.0" encoding="UTF-8" standalone="yes"?>
<Relationships xmlns="http://schemas.openxmlformats.org/package/2006/relationships"><Relationship Id="rId6" Type="http://schemas.openxmlformats.org/officeDocument/2006/relationships/image" Target="../media/image3.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4.jpeg"/><Relationship Id="rId5"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514" y="152400"/>
            <a:ext cx="8400143" cy="1154097"/>
          </a:xfrm>
        </p:spPr>
        <p:txBody>
          <a:bodyPr>
            <a:noAutofit/>
          </a:bodyPr>
          <a:lstStyle/>
          <a:p>
            <a:r>
              <a:rPr lang="en-US" sz="4400" dirty="0" smtClean="0">
                <a:latin typeface="Goudy Stout" pitchFamily="18" charset="0"/>
              </a:rPr>
              <a:t>Call to Order</a:t>
            </a:r>
            <a:endParaRPr lang="en-US" sz="4400" dirty="0">
              <a:latin typeface="Goudy Stout" pitchFamily="18" charset="0"/>
            </a:endParaRP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4861" t="28385" r="14861" b="4948"/>
          <a:stretch/>
        </p:blipFill>
        <p:spPr bwMode="auto">
          <a:xfrm>
            <a:off x="0" y="1295400"/>
            <a:ext cx="10429875" cy="55626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3" name="Content Placeholder 2"/>
          <p:cNvSpPr>
            <a:spLocks noGrp="1"/>
          </p:cNvSpPr>
          <p:nvPr>
            <p:ph idx="1"/>
          </p:nvPr>
        </p:nvSpPr>
        <p:spPr>
          <a:xfrm>
            <a:off x="-76200" y="1295400"/>
            <a:ext cx="9067800" cy="1828800"/>
          </a:xfrm>
          <a:solidFill>
            <a:schemeClr val="tx1">
              <a:alpha val="63000"/>
            </a:schemeClr>
          </a:solidFill>
        </p:spPr>
        <p:txBody>
          <a:bodyPr>
            <a:noAutofit/>
          </a:bodyPr>
          <a:lstStyle/>
          <a:p>
            <a:pPr marL="45720" indent="0" algn="ctr">
              <a:buNone/>
            </a:pPr>
            <a:r>
              <a:rPr lang="en-US" sz="2400" b="1" dirty="0" smtClean="0">
                <a:solidFill>
                  <a:srgbClr val="000000"/>
                </a:solidFill>
              </a:rPr>
              <a:t>Baltimore City has many vacant or abandoned homes. One in four homes in the surrounding community are abandoned.  Where do you think the people who left these homes went?  Why did they </a:t>
            </a:r>
            <a:r>
              <a:rPr lang="en-US" sz="2400" b="1" dirty="0" smtClean="0">
                <a:solidFill>
                  <a:srgbClr val="000000"/>
                </a:solidFill>
              </a:rPr>
              <a:t>leave?</a:t>
            </a:r>
            <a:r>
              <a:rPr lang="en-US" sz="2400" dirty="0" smtClean="0">
                <a:solidFill>
                  <a:srgbClr val="000000"/>
                </a:solidFill>
              </a:rPr>
              <a:t> </a:t>
            </a:r>
            <a:endParaRPr lang="en-US" sz="2400" dirty="0" smtClean="0">
              <a:solidFill>
                <a:schemeClr val="bg1"/>
              </a:solidFill>
              <a:latin typeface="Impact" pitchFamily="34" charset="0"/>
            </a:endParaRPr>
          </a:p>
          <a:p>
            <a:pPr marL="45720" indent="0" algn="ctr">
              <a:buNone/>
            </a:pPr>
            <a:r>
              <a:rPr lang="en-US" sz="2400" dirty="0" smtClean="0">
                <a:solidFill>
                  <a:schemeClr val="bg1"/>
                </a:solidFill>
                <a:latin typeface="Impact" pitchFamily="34" charset="0"/>
              </a:rPr>
              <a:t>Grab </a:t>
            </a:r>
            <a:r>
              <a:rPr lang="en-US" sz="2400" dirty="0" smtClean="0">
                <a:solidFill>
                  <a:schemeClr val="bg1"/>
                </a:solidFill>
                <a:latin typeface="Impact" pitchFamily="34" charset="0"/>
              </a:rPr>
              <a:t>a post-it note and place it where you live on the map</a:t>
            </a:r>
            <a:endParaRPr lang="en-US" sz="2400" dirty="0">
              <a:solidFill>
                <a:schemeClr val="bg1"/>
              </a:solidFill>
              <a:latin typeface="Impact" pitchFamily="34"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235373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458200" cy="1154097"/>
          </a:xfrm>
        </p:spPr>
        <p:txBody>
          <a:bodyPr>
            <a:noAutofit/>
          </a:bodyPr>
          <a:lstStyle/>
          <a:p>
            <a:r>
              <a:rPr lang="en-US" sz="4600" dirty="0" smtClean="0">
                <a:latin typeface="Impact" pitchFamily="34" charset="0"/>
              </a:rPr>
              <a:t>Identify which Zoning Area this is:</a:t>
            </a:r>
            <a:endParaRPr lang="en-US" sz="4600" dirty="0">
              <a:latin typeface="Impact" pitchFamily="34" charset="0"/>
            </a:endParaRPr>
          </a:p>
        </p:txBody>
      </p:sp>
      <p:sp>
        <p:nvSpPr>
          <p:cNvPr id="3" name="Content Placeholder 2"/>
          <p:cNvSpPr>
            <a:spLocks noGrp="1"/>
          </p:cNvSpPr>
          <p:nvPr>
            <p:ph idx="1"/>
          </p:nvPr>
        </p:nvSpPr>
        <p:spPr>
          <a:xfrm>
            <a:off x="5181600" y="1981200"/>
            <a:ext cx="3962400" cy="3539527"/>
          </a:xfrm>
        </p:spPr>
        <p:txBody>
          <a:bodyPr>
            <a:noAutofit/>
          </a:bodyPr>
          <a:lstStyle/>
          <a:p>
            <a:pPr marL="45720" indent="0" algn="ctr">
              <a:buNone/>
            </a:pPr>
            <a:r>
              <a:rPr lang="en-US" sz="5400" dirty="0" smtClean="0"/>
              <a:t>Much of Baltimore is row homes.</a:t>
            </a:r>
            <a:endParaRPr lang="en-US" sz="5400" dirty="0"/>
          </a:p>
        </p:txBody>
      </p:sp>
      <p:pic>
        <p:nvPicPr>
          <p:cNvPr id="12290" name="Picture 2" descr="http://farm4.static.flickr.com/3050/2572419538_edb56663df.jpg"/>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3495" r="6657"/>
          <a:stretch/>
        </p:blipFill>
        <p:spPr bwMode="auto">
          <a:xfrm>
            <a:off x="18143" y="1828800"/>
            <a:ext cx="5116001" cy="42672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rot="21049159">
            <a:off x="967252" y="5066031"/>
            <a:ext cx="7239000" cy="1446550"/>
          </a:xfrm>
          <a:prstGeom prst="rect">
            <a:avLst/>
          </a:prstGeom>
          <a:solidFill>
            <a:schemeClr val="lt1">
              <a:alpha val="85000"/>
            </a:schemeClr>
          </a:solidFill>
          <a:ln w="762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8800" dirty="0" smtClean="0">
                <a:solidFill>
                  <a:srgbClr val="FF0000"/>
                </a:solidFill>
                <a:latin typeface="Stencil" pitchFamily="82" charset="0"/>
              </a:rPr>
              <a:t>Residential</a:t>
            </a:r>
            <a:endParaRPr lang="en-US" sz="8800" dirty="0">
              <a:solidFill>
                <a:srgbClr val="FF0000"/>
              </a:solidFill>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6738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458200" cy="1154097"/>
          </a:xfrm>
        </p:spPr>
        <p:txBody>
          <a:bodyPr>
            <a:noAutofit/>
          </a:bodyPr>
          <a:lstStyle/>
          <a:p>
            <a:r>
              <a:rPr lang="en-US" sz="4600" dirty="0" smtClean="0">
                <a:latin typeface="Impact" pitchFamily="34" charset="0"/>
              </a:rPr>
              <a:t>Identify which Zoning Area this is:</a:t>
            </a:r>
            <a:endParaRPr lang="en-US" sz="4600" dirty="0">
              <a:latin typeface="Impact" pitchFamily="34" charset="0"/>
            </a:endParaRPr>
          </a:p>
        </p:txBody>
      </p:sp>
      <p:sp>
        <p:nvSpPr>
          <p:cNvPr id="3" name="Content Placeholder 2"/>
          <p:cNvSpPr>
            <a:spLocks noGrp="1"/>
          </p:cNvSpPr>
          <p:nvPr>
            <p:ph idx="1"/>
          </p:nvPr>
        </p:nvSpPr>
        <p:spPr>
          <a:xfrm>
            <a:off x="25400" y="1371600"/>
            <a:ext cx="9118600" cy="1333355"/>
          </a:xfrm>
        </p:spPr>
        <p:txBody>
          <a:bodyPr>
            <a:noAutofit/>
          </a:bodyPr>
          <a:lstStyle/>
          <a:p>
            <a:pPr marL="45720" indent="0" algn="ctr">
              <a:buNone/>
            </a:pPr>
            <a:r>
              <a:rPr lang="en-US" sz="4400" dirty="0" smtClean="0"/>
              <a:t>This movie theatre is in Harbor East</a:t>
            </a:r>
            <a:endParaRPr lang="en-US" sz="4400" dirty="0"/>
          </a:p>
        </p:txBody>
      </p:sp>
      <p:pic>
        <p:nvPicPr>
          <p:cNvPr id="11266" name="Picture 2" descr="http://www.600block.com/photos/0000/0108/P1000406.JPG"/>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5064" b="9386"/>
          <a:stretch/>
        </p:blipFill>
        <p:spPr bwMode="auto">
          <a:xfrm>
            <a:off x="838200" y="2041156"/>
            <a:ext cx="7467600" cy="4791444"/>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rot="276323">
            <a:off x="198787" y="4961427"/>
            <a:ext cx="7239000" cy="1446550"/>
          </a:xfrm>
          <a:prstGeom prst="rect">
            <a:avLst/>
          </a:prstGeom>
          <a:solidFill>
            <a:schemeClr val="lt1">
              <a:alpha val="85000"/>
            </a:schemeClr>
          </a:solidFill>
          <a:ln w="762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8800" dirty="0" smtClean="0">
                <a:solidFill>
                  <a:srgbClr val="FF0000"/>
                </a:solidFill>
                <a:latin typeface="Stencil" pitchFamily="82" charset="0"/>
              </a:rPr>
              <a:t>COMMERCIAL</a:t>
            </a:r>
            <a:endParaRPr lang="en-US" sz="8800" dirty="0">
              <a:solidFill>
                <a:srgbClr val="FF0000"/>
              </a:solidFill>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6738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458200" cy="1154097"/>
          </a:xfrm>
        </p:spPr>
        <p:txBody>
          <a:bodyPr>
            <a:noAutofit/>
          </a:bodyPr>
          <a:lstStyle/>
          <a:p>
            <a:r>
              <a:rPr lang="en-US" sz="4600" dirty="0" smtClean="0">
                <a:latin typeface="Impact" pitchFamily="34" charset="0"/>
              </a:rPr>
              <a:t>Identify which Zoning Area this is:</a:t>
            </a:r>
            <a:endParaRPr lang="en-US" sz="4600" dirty="0">
              <a:latin typeface="Impact" pitchFamily="34" charset="0"/>
            </a:endParaRPr>
          </a:p>
        </p:txBody>
      </p:sp>
      <p:sp>
        <p:nvSpPr>
          <p:cNvPr id="3" name="Content Placeholder 2"/>
          <p:cNvSpPr>
            <a:spLocks noGrp="1"/>
          </p:cNvSpPr>
          <p:nvPr>
            <p:ph idx="1"/>
          </p:nvPr>
        </p:nvSpPr>
        <p:spPr>
          <a:xfrm>
            <a:off x="6352498" y="2431143"/>
            <a:ext cx="2806016" cy="4060829"/>
          </a:xfrm>
        </p:spPr>
        <p:txBody>
          <a:bodyPr>
            <a:noAutofit/>
          </a:bodyPr>
          <a:lstStyle/>
          <a:p>
            <a:pPr marL="45720" indent="0" algn="ctr">
              <a:buNone/>
            </a:pPr>
            <a:r>
              <a:rPr lang="en-US" sz="4400" b="1" dirty="0" smtClean="0"/>
              <a:t>Every city needs a water treatment plant</a:t>
            </a:r>
            <a:endParaRPr lang="en-US" sz="4400" b="1" dirty="0"/>
          </a:p>
        </p:txBody>
      </p:sp>
      <p:pic>
        <p:nvPicPr>
          <p:cNvPr id="10242" name="Picture 2" descr="http://www.pinktentacle.com/images/factory_moe.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8143" y="2286000"/>
            <a:ext cx="6319841" cy="421322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a:off x="18143" y="1143000"/>
            <a:ext cx="7239000" cy="1446550"/>
          </a:xfrm>
          <a:prstGeom prst="rect">
            <a:avLst/>
          </a:prstGeom>
          <a:solidFill>
            <a:schemeClr val="lt1">
              <a:alpha val="85000"/>
            </a:schemeClr>
          </a:solidFill>
          <a:ln w="762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8800" dirty="0" smtClean="0">
                <a:solidFill>
                  <a:srgbClr val="FF0000"/>
                </a:solidFill>
                <a:latin typeface="Stencil" pitchFamily="82" charset="0"/>
              </a:rPr>
              <a:t>Industrial</a:t>
            </a:r>
            <a:endParaRPr lang="en-US" sz="8800" dirty="0">
              <a:solidFill>
                <a:srgbClr val="FF0000"/>
              </a:solidFill>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6738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458200" cy="1154097"/>
          </a:xfrm>
        </p:spPr>
        <p:txBody>
          <a:bodyPr>
            <a:noAutofit/>
          </a:bodyPr>
          <a:lstStyle/>
          <a:p>
            <a:r>
              <a:rPr lang="en-US" sz="4600" dirty="0" smtClean="0">
                <a:latin typeface="Impact" pitchFamily="34" charset="0"/>
              </a:rPr>
              <a:t>Identify which Zoning Area this is:</a:t>
            </a:r>
            <a:endParaRPr lang="en-US" sz="4600" dirty="0">
              <a:latin typeface="Impact" pitchFamily="34" charset="0"/>
            </a:endParaRPr>
          </a:p>
        </p:txBody>
      </p:sp>
      <p:sp>
        <p:nvSpPr>
          <p:cNvPr id="3" name="Content Placeholder 2"/>
          <p:cNvSpPr>
            <a:spLocks noGrp="1"/>
          </p:cNvSpPr>
          <p:nvPr>
            <p:ph idx="1"/>
          </p:nvPr>
        </p:nvSpPr>
        <p:spPr>
          <a:xfrm>
            <a:off x="228600" y="1447800"/>
            <a:ext cx="4343400" cy="4072927"/>
          </a:xfrm>
        </p:spPr>
        <p:txBody>
          <a:bodyPr>
            <a:normAutofit lnSpcReduction="10000"/>
          </a:bodyPr>
          <a:lstStyle/>
          <a:p>
            <a:pPr marL="45720" indent="0" algn="ctr">
              <a:buNone/>
            </a:pPr>
            <a:r>
              <a:rPr lang="en-US" sz="5400" dirty="0" smtClean="0"/>
              <a:t>The famous American poet, Edgar Allen Poe lived here.</a:t>
            </a:r>
            <a:endParaRPr lang="en-US" sz="5400" dirty="0"/>
          </a:p>
        </p:txBody>
      </p:sp>
      <p:pic>
        <p:nvPicPr>
          <p:cNvPr id="9218" name="Picture 2" descr="http://3.bp.blogspot.com/_BLwlXJfXyTc/TVFi9RbyiyI/AAAAAAAAAEc/RH534qO7Zfw/s1600/PoeHouse-Baltimore.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069368" y="1447800"/>
            <a:ext cx="3782568" cy="51816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rot="21358342">
            <a:off x="1245357" y="5137240"/>
            <a:ext cx="7239000" cy="1446550"/>
          </a:xfrm>
          <a:prstGeom prst="rect">
            <a:avLst/>
          </a:prstGeom>
          <a:solidFill>
            <a:schemeClr val="lt1">
              <a:alpha val="85000"/>
            </a:schemeClr>
          </a:solidFill>
          <a:ln w="762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8800" dirty="0" smtClean="0">
                <a:solidFill>
                  <a:srgbClr val="FF0000"/>
                </a:solidFill>
                <a:latin typeface="Stencil" pitchFamily="82" charset="0"/>
              </a:rPr>
              <a:t>Residential </a:t>
            </a:r>
            <a:endParaRPr lang="en-US" sz="8800" dirty="0">
              <a:solidFill>
                <a:srgbClr val="FF0000"/>
              </a:solidFill>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6738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458200" cy="1154097"/>
          </a:xfrm>
        </p:spPr>
        <p:txBody>
          <a:bodyPr>
            <a:noAutofit/>
          </a:bodyPr>
          <a:lstStyle/>
          <a:p>
            <a:r>
              <a:rPr lang="en-US" sz="4600" dirty="0" smtClean="0">
                <a:latin typeface="Impact" pitchFamily="34" charset="0"/>
              </a:rPr>
              <a:t>Identify which Zoning Area this is:</a:t>
            </a:r>
            <a:endParaRPr lang="en-US" sz="4600" dirty="0">
              <a:latin typeface="Impact" pitchFamily="34" charset="0"/>
            </a:endParaRPr>
          </a:p>
        </p:txBody>
      </p:sp>
      <p:sp>
        <p:nvSpPr>
          <p:cNvPr id="3" name="Content Placeholder 2"/>
          <p:cNvSpPr>
            <a:spLocks noGrp="1"/>
          </p:cNvSpPr>
          <p:nvPr>
            <p:ph idx="1"/>
          </p:nvPr>
        </p:nvSpPr>
        <p:spPr>
          <a:xfrm>
            <a:off x="4648200" y="1905000"/>
            <a:ext cx="4343400" cy="3539527"/>
          </a:xfrm>
        </p:spPr>
        <p:txBody>
          <a:bodyPr>
            <a:noAutofit/>
          </a:bodyPr>
          <a:lstStyle/>
          <a:p>
            <a:pPr marL="45720" indent="0" algn="ctr">
              <a:buNone/>
            </a:pPr>
            <a:r>
              <a:rPr lang="en-US" sz="7200" dirty="0" smtClean="0"/>
              <a:t>Boy, I bet these machines are noisy.</a:t>
            </a:r>
            <a:endParaRPr lang="en-US" sz="7200" dirty="0"/>
          </a:p>
        </p:txBody>
      </p:sp>
      <p:pic>
        <p:nvPicPr>
          <p:cNvPr id="8194" name="Picture 2" descr="http://www.acceleratingfuture.com/michael/blog/images/Industrial_Robotics_in_car_production.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55574" y="1219199"/>
            <a:ext cx="4416425" cy="552053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rot="250410">
            <a:off x="1861960" y="1489442"/>
            <a:ext cx="7239000" cy="1446550"/>
          </a:xfrm>
          <a:prstGeom prst="rect">
            <a:avLst/>
          </a:prstGeom>
          <a:solidFill>
            <a:schemeClr val="lt1">
              <a:alpha val="85000"/>
            </a:schemeClr>
          </a:solidFill>
          <a:ln w="762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8800" dirty="0" smtClean="0">
                <a:solidFill>
                  <a:srgbClr val="FF0000"/>
                </a:solidFill>
                <a:latin typeface="Stencil" pitchFamily="82" charset="0"/>
              </a:rPr>
              <a:t>Industrial</a:t>
            </a:r>
            <a:endParaRPr lang="en-US" sz="8800" dirty="0">
              <a:solidFill>
                <a:srgbClr val="FF0000"/>
              </a:solidFill>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67386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267200"/>
            <a:ext cx="8686800" cy="2430916"/>
          </a:xfrm>
        </p:spPr>
        <p:txBody>
          <a:bodyPr>
            <a:normAutofit/>
          </a:bodyPr>
          <a:lstStyle/>
          <a:p>
            <a:pPr marL="465138" indent="-419100"/>
            <a:r>
              <a:rPr lang="en-US" sz="3600" dirty="0" smtClean="0"/>
              <a:t> A cities and suburbs have grown, the countryside has gotten smaller</a:t>
            </a:r>
          </a:p>
          <a:p>
            <a:pPr marL="465138" indent="-419100"/>
            <a:r>
              <a:rPr lang="en-US" sz="3600" dirty="0" smtClean="0"/>
              <a:t>This is bad because land is not being used as effectively as it could be.</a:t>
            </a:r>
            <a:endParaRPr lang="en-US" sz="3600" dirty="0"/>
          </a:p>
        </p:txBody>
      </p:sp>
      <p:pic>
        <p:nvPicPr>
          <p:cNvPr id="5" name="Picture 4" descr="Kendall_combined"/>
          <p:cNvPicPr>
            <a:picLocks noChangeAspect="1" noChangeArrowheads="1"/>
          </p:cNvPicPr>
          <p:nvPr/>
        </p:nvPicPr>
        <p:blipFill>
          <a:blip r:embed="rId2">
            <a:lum bright="6000" contrast="6000"/>
          </a:blip>
          <a:srcRect t="43021"/>
          <a:stretch>
            <a:fillRect/>
          </a:stretch>
        </p:blipFill>
        <p:spPr bwMode="auto">
          <a:xfrm>
            <a:off x="29980" y="18738"/>
            <a:ext cx="9114020" cy="3867462"/>
          </a:xfrm>
          <a:prstGeom prst="rect">
            <a:avLst/>
          </a:prstGeom>
          <a:noFill/>
          <a:ln w="9525">
            <a:solidFill>
              <a:schemeClr val="hlink"/>
            </a:solidFill>
            <a:miter lim="800000"/>
            <a:headEnd/>
            <a:tailEnd/>
          </a:ln>
        </p:spPr>
      </p:pic>
      <p:pic>
        <p:nvPicPr>
          <p:cNvPr id="4" name="Picture 5" descr="Kendall_combined"/>
          <p:cNvPicPr>
            <a:picLocks noChangeAspect="1" noChangeArrowheads="1"/>
          </p:cNvPicPr>
          <p:nvPr/>
        </p:nvPicPr>
        <p:blipFill>
          <a:blip r:embed="rId2">
            <a:lum bright="6000" contrast="6000"/>
          </a:blip>
          <a:srcRect b="57014"/>
          <a:stretch>
            <a:fillRect/>
          </a:stretch>
        </p:blipFill>
        <p:spPr bwMode="auto">
          <a:xfrm>
            <a:off x="-1565508" y="0"/>
            <a:ext cx="12290481" cy="3733800"/>
          </a:xfrm>
          <a:prstGeom prst="rect">
            <a:avLst/>
          </a:prstGeom>
          <a:noFill/>
          <a:ln w="9525">
            <a:solidFill>
              <a:schemeClr val="hlink"/>
            </a:solidFill>
            <a:miter lim="800000"/>
            <a:headEnd/>
            <a:tailEnd/>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88731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Let’s go on a </a:t>
            </a:r>
            <a:r>
              <a:rPr lang="en-US" dirty="0" smtClean="0"/>
              <a:t>field trip</a:t>
            </a:r>
            <a:r>
              <a:rPr lang="en-US" dirty="0" smtClean="0"/>
              <a:t> to Towson!</a:t>
            </a: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33505002"/>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979503"/>
            <a:ext cx="7315200" cy="1154097"/>
          </a:xfrm>
        </p:spPr>
        <p:txBody>
          <a:bodyPr>
            <a:noAutofit/>
          </a:bodyPr>
          <a:lstStyle/>
          <a:p>
            <a:r>
              <a:rPr lang="en-US" sz="7200" dirty="0" smtClean="0"/>
              <a:t>What is </a:t>
            </a:r>
            <a:r>
              <a:rPr lang="en-US" sz="7200" dirty="0" smtClean="0">
                <a:latin typeface="Futura"/>
                <a:cs typeface="Futura"/>
              </a:rPr>
              <a:t>URBAN SPRAWL?</a:t>
            </a:r>
            <a:endParaRPr lang="en-US" sz="7200" dirty="0"/>
          </a:p>
        </p:txBody>
      </p:sp>
      <p:sp>
        <p:nvSpPr>
          <p:cNvPr id="3" name="Content Placeholder 2"/>
          <p:cNvSpPr>
            <a:spLocks noGrp="1"/>
          </p:cNvSpPr>
          <p:nvPr>
            <p:ph idx="1"/>
          </p:nvPr>
        </p:nvSpPr>
        <p:spPr>
          <a:xfrm>
            <a:off x="0" y="1981200"/>
            <a:ext cx="3810000" cy="4328161"/>
          </a:xfrm>
        </p:spPr>
        <p:txBody>
          <a:bodyPr>
            <a:normAutofit/>
          </a:bodyPr>
          <a:lstStyle/>
          <a:p>
            <a:r>
              <a:rPr lang="en-US" sz="2600" dirty="0" smtClean="0"/>
              <a:t>When people move from the city to the suburbs and spread the city out over the surrounding environments</a:t>
            </a:r>
          </a:p>
          <a:p>
            <a:r>
              <a:rPr lang="en-US" sz="2600" dirty="0" smtClean="0"/>
              <a:t>This hurts the environment.</a:t>
            </a:r>
            <a:endParaRPr lang="en-US" sz="2600" dirty="0"/>
          </a:p>
        </p:txBody>
      </p:sp>
      <p:pic>
        <p:nvPicPr>
          <p:cNvPr id="4" name="Picture 3" descr="Picture 5.png"/>
          <p:cNvPicPr>
            <a:picLocks noChangeAspect="1"/>
          </p:cNvPicPr>
          <p:nvPr/>
        </p:nvPicPr>
        <p:blipFill>
          <a:blip r:embed="rId2"/>
          <a:stretch>
            <a:fillRect/>
          </a:stretch>
        </p:blipFill>
        <p:spPr>
          <a:xfrm>
            <a:off x="3962400" y="1898745"/>
            <a:ext cx="5181600" cy="4959255"/>
          </a:xfrm>
          <a:prstGeom prst="rect">
            <a:avLst/>
          </a:prstGeom>
        </p:spPr>
      </p:pic>
      <p:sp>
        <p:nvSpPr>
          <p:cNvPr id="5" name="Down Arrow 4"/>
          <p:cNvSpPr/>
          <p:nvPr/>
        </p:nvSpPr>
        <p:spPr>
          <a:xfrm rot="8297138">
            <a:off x="4839285" y="2615048"/>
            <a:ext cx="685800" cy="220980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Down Arrow 5"/>
          <p:cNvSpPr/>
          <p:nvPr/>
        </p:nvSpPr>
        <p:spPr>
          <a:xfrm rot="9669672">
            <a:off x="5596212" y="1804135"/>
            <a:ext cx="685800" cy="220980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Down Arrow 6"/>
          <p:cNvSpPr/>
          <p:nvPr/>
        </p:nvSpPr>
        <p:spPr>
          <a:xfrm rot="11384824">
            <a:off x="7040109" y="1642303"/>
            <a:ext cx="685800" cy="220980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pic>
        <p:nvPicPr>
          <p:cNvPr id="8" name="Picture 7" descr="j0309629.jpg"/>
          <p:cNvPicPr>
            <a:picLocks noChangeAspect="1"/>
          </p:cNvPicPr>
          <p:nvPr/>
        </p:nvPicPr>
        <p:blipFill>
          <a:blip r:embed="rId3"/>
          <a:stretch>
            <a:fillRect/>
          </a:stretch>
        </p:blipFill>
        <p:spPr>
          <a:xfrm>
            <a:off x="2514600" y="3733800"/>
            <a:ext cx="1033066" cy="1143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1"/>
            <a:ext cx="8382000" cy="1142999"/>
          </a:xfrm>
        </p:spPr>
        <p:txBody>
          <a:bodyPr>
            <a:noAutofit/>
          </a:bodyPr>
          <a:lstStyle/>
          <a:p>
            <a:pPr algn="ctr"/>
            <a:r>
              <a:rPr lang="en-US" dirty="0" smtClean="0">
                <a:latin typeface="Arial Black" pitchFamily="34" charset="0"/>
              </a:rPr>
              <a:t>Wouldn’t it be great if we could turn this trend around?</a:t>
            </a:r>
            <a:endParaRPr lang="en-US" dirty="0">
              <a:latin typeface="Arial Black" pitchFamily="34" charset="0"/>
            </a:endParaRPr>
          </a:p>
        </p:txBody>
      </p:sp>
      <p:pic>
        <p:nvPicPr>
          <p:cNvPr id="5" name="Picture 2" descr="http://www.kilduffs.com/Homes_48_Baltimore_Rowhouses_2005.jpg"/>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0539"/>
          <a:stretch/>
        </p:blipFill>
        <p:spPr bwMode="auto">
          <a:xfrm>
            <a:off x="1389743" y="1371600"/>
            <a:ext cx="6400801" cy="536609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a:off x="304800" y="6019800"/>
            <a:ext cx="8839200" cy="53860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smtClean="0">
                <a:solidFill>
                  <a:schemeClr val="bg1"/>
                </a:solidFill>
                <a:latin typeface="Impact"/>
                <a:cs typeface="Impact"/>
              </a:rPr>
              <a:t>How can we make this into something usable?</a:t>
            </a:r>
            <a:endParaRPr lang="en-US" sz="2800" dirty="0">
              <a:solidFill>
                <a:schemeClr val="bg1"/>
              </a:solidFill>
              <a:latin typeface="Impact"/>
              <a:cs typeface="Impact"/>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2130732"/>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7987641" cy="1143000"/>
          </a:xfrm>
        </p:spPr>
        <p:txBody>
          <a:bodyPr>
            <a:noAutofit/>
          </a:bodyPr>
          <a:lstStyle/>
          <a:p>
            <a:pPr marL="45720" indent="0" algn="ctr">
              <a:buNone/>
            </a:pPr>
            <a:r>
              <a:rPr lang="en-US" sz="3200" dirty="0" smtClean="0">
                <a:latin typeface="Arial Black" pitchFamily="34" charset="0"/>
              </a:rPr>
              <a:t>One way to do this is to get more out of land we’re already using.</a:t>
            </a:r>
            <a:endParaRPr lang="en-US" sz="3200" dirty="0">
              <a:latin typeface="Arial Black" pitchFamily="34" charset="0"/>
            </a:endParaRPr>
          </a:p>
        </p:txBody>
      </p:sp>
      <p:pic>
        <p:nvPicPr>
          <p:cNvPr id="4" name="Picture 3" descr="98B1"/>
          <p:cNvPicPr>
            <a:picLocks noChangeAspect="1" noChangeArrowheads="1"/>
          </p:cNvPicPr>
          <p:nvPr/>
        </p:nvPicPr>
        <p:blipFill>
          <a:blip r:embed="rId2"/>
          <a:srcRect/>
          <a:stretch>
            <a:fillRect/>
          </a:stretch>
        </p:blipFill>
        <p:spPr bwMode="auto">
          <a:xfrm>
            <a:off x="0" y="1676400"/>
            <a:ext cx="9268639" cy="5181600"/>
          </a:xfrm>
          <a:prstGeom prst="rect">
            <a:avLst/>
          </a:prstGeom>
          <a:noFill/>
        </p:spPr>
      </p:pic>
      <p:pic>
        <p:nvPicPr>
          <p:cNvPr id="5" name="Picture 4" descr="98B2"/>
          <p:cNvPicPr>
            <a:picLocks noChangeAspect="1" noChangeArrowheads="1"/>
          </p:cNvPicPr>
          <p:nvPr/>
        </p:nvPicPr>
        <p:blipFill>
          <a:blip r:embed="rId3"/>
          <a:srcRect/>
          <a:stretch>
            <a:fillRect/>
          </a:stretch>
        </p:blipFill>
        <p:spPr bwMode="auto">
          <a:xfrm>
            <a:off x="0" y="1691390"/>
            <a:ext cx="9249112" cy="5166610"/>
          </a:xfrm>
          <a:prstGeom prst="rect">
            <a:avLst/>
          </a:prstGeom>
          <a:noFill/>
        </p:spPr>
      </p:pic>
      <p:pic>
        <p:nvPicPr>
          <p:cNvPr id="6" name="Picture 5" descr="98B3"/>
          <p:cNvPicPr>
            <a:picLocks noChangeAspect="1" noChangeArrowheads="1"/>
          </p:cNvPicPr>
          <p:nvPr/>
        </p:nvPicPr>
        <p:blipFill>
          <a:blip r:embed="rId4"/>
          <a:srcRect/>
          <a:stretch>
            <a:fillRect/>
          </a:stretch>
        </p:blipFill>
        <p:spPr bwMode="auto">
          <a:xfrm>
            <a:off x="3629" y="1691390"/>
            <a:ext cx="9239660" cy="5166610"/>
          </a:xfrm>
          <a:prstGeom prst="rect">
            <a:avLst/>
          </a:prstGeom>
          <a:noFill/>
          <a:ln w="9525">
            <a:solidFill>
              <a:schemeClr val="hlink"/>
            </a:solidFill>
            <a:miter lim="800000"/>
            <a:headEnd/>
            <a:tailEnd/>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819447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229600" cy="649726"/>
          </a:xfrm>
        </p:spPr>
        <p:txBody>
          <a:bodyPr>
            <a:normAutofit/>
          </a:bodyPr>
          <a:lstStyle/>
          <a:p>
            <a:r>
              <a:rPr lang="en-US" sz="3200" dirty="0" smtClean="0">
                <a:latin typeface="Goudy Stout" pitchFamily="18" charset="0"/>
              </a:rPr>
              <a:t>Today’s Objectives</a:t>
            </a:r>
            <a:endParaRPr lang="en-US" sz="3200" dirty="0">
              <a:latin typeface="Goudy Stout" pitchFamily="18" charset="0"/>
            </a:endParaRPr>
          </a:p>
        </p:txBody>
      </p:sp>
      <p:sp>
        <p:nvSpPr>
          <p:cNvPr id="3" name="Content Placeholder 2"/>
          <p:cNvSpPr>
            <a:spLocks noGrp="1"/>
          </p:cNvSpPr>
          <p:nvPr>
            <p:ph idx="1"/>
          </p:nvPr>
        </p:nvSpPr>
        <p:spPr>
          <a:xfrm>
            <a:off x="609600" y="1295400"/>
            <a:ext cx="8001000" cy="4709161"/>
          </a:xfrm>
        </p:spPr>
        <p:txBody>
          <a:bodyPr>
            <a:normAutofit/>
          </a:bodyPr>
          <a:lstStyle/>
          <a:p>
            <a:pPr marL="45720" indent="0">
              <a:buNone/>
            </a:pPr>
            <a:r>
              <a:rPr lang="en-US" sz="3600" dirty="0" smtClean="0">
                <a:latin typeface="Arial Black" pitchFamily="34" charset="0"/>
              </a:rPr>
              <a:t>Students will be able to</a:t>
            </a:r>
            <a:r>
              <a:rPr lang="en-US" sz="3600" dirty="0" smtClean="0">
                <a:latin typeface="Arial Black" pitchFamily="34" charset="0"/>
              </a:rPr>
              <a:t> analyze how the state government uses zoning and smart growth to solve the problem of urban sprawl</a:t>
            </a:r>
          </a:p>
          <a:p>
            <a:pPr marL="914400" indent="-360363"/>
            <a:r>
              <a:rPr lang="en-US" sz="2400" dirty="0" smtClean="0">
                <a:latin typeface="Arial Black" pitchFamily="34" charset="0"/>
              </a:rPr>
              <a:t>Participating in a simulation</a:t>
            </a:r>
          </a:p>
          <a:p>
            <a:pPr marL="914400" indent="-360363"/>
            <a:r>
              <a:rPr lang="en-US" sz="2400" dirty="0" smtClean="0">
                <a:latin typeface="Arial Black" pitchFamily="34" charset="0"/>
              </a:rPr>
              <a:t>Taking notes</a:t>
            </a:r>
          </a:p>
          <a:p>
            <a:pPr marL="914400" indent="-360363"/>
            <a:r>
              <a:rPr lang="en-US" sz="2400" dirty="0" smtClean="0">
                <a:latin typeface="Arial Black" pitchFamily="34" charset="0"/>
              </a:rPr>
              <a:t>Planning a city</a:t>
            </a:r>
          </a:p>
          <a:p>
            <a:pPr marL="914400" indent="-360363"/>
            <a:r>
              <a:rPr lang="en-US" sz="2400" dirty="0" smtClean="0">
                <a:latin typeface="Arial Black" pitchFamily="34" charset="0"/>
              </a:rPr>
              <a:t>Completing an HSA aligned exit ticket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5247329"/>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382000" cy="1154097"/>
          </a:xfrm>
        </p:spPr>
        <p:txBody>
          <a:bodyPr>
            <a:noAutofit/>
          </a:bodyPr>
          <a:lstStyle/>
          <a:p>
            <a:pPr algn="ctr"/>
            <a:r>
              <a:rPr lang="en-US" sz="6600" dirty="0" smtClean="0">
                <a:latin typeface="Impact" pitchFamily="34" charset="0"/>
              </a:rPr>
              <a:t>Smart Growth</a:t>
            </a:r>
            <a:endParaRPr lang="en-US" sz="6600" dirty="0">
              <a:latin typeface="Impact" pitchFamily="34" charset="0"/>
            </a:endParaRPr>
          </a:p>
        </p:txBody>
      </p:sp>
      <p:sp>
        <p:nvSpPr>
          <p:cNvPr id="3" name="Content Placeholder 2"/>
          <p:cNvSpPr>
            <a:spLocks noGrp="1"/>
          </p:cNvSpPr>
          <p:nvPr>
            <p:ph idx="1"/>
          </p:nvPr>
        </p:nvSpPr>
        <p:spPr>
          <a:xfrm>
            <a:off x="76200" y="1554162"/>
            <a:ext cx="3810000" cy="5303838"/>
          </a:xfrm>
        </p:spPr>
        <p:txBody>
          <a:bodyPr>
            <a:normAutofit fontScale="92500" lnSpcReduction="20000"/>
          </a:bodyPr>
          <a:lstStyle/>
          <a:p>
            <a:r>
              <a:rPr lang="en-US" sz="3600" dirty="0" smtClean="0"/>
              <a:t>Zoning vacant lots to build more IN the city, rather than outside of it.</a:t>
            </a:r>
          </a:p>
          <a:p>
            <a:r>
              <a:rPr lang="en-US" sz="3600" dirty="0" smtClean="0"/>
              <a:t>Mayor Rawlings-Blake is proposing that blocks of vacant property be re-zoned from </a:t>
            </a:r>
            <a:r>
              <a:rPr lang="en-US" sz="3600" i="1" u="sng" dirty="0" smtClean="0"/>
              <a:t>residential</a:t>
            </a:r>
            <a:r>
              <a:rPr lang="en-US" sz="3600" dirty="0" smtClean="0"/>
              <a:t> to </a:t>
            </a:r>
            <a:r>
              <a:rPr lang="en-US" sz="3600" i="1" u="sng" dirty="0" smtClean="0"/>
              <a:t>commercial</a:t>
            </a:r>
            <a:r>
              <a:rPr lang="en-US" sz="3600" dirty="0" smtClean="0"/>
              <a:t>.  </a:t>
            </a:r>
            <a:endParaRPr lang="en-US" sz="3600" dirty="0"/>
          </a:p>
        </p:txBody>
      </p:sp>
      <p:pic>
        <p:nvPicPr>
          <p:cNvPr id="6" name="Picture 8" descr="CAMDEN~1 copy"/>
          <p:cNvPicPr>
            <a:picLocks noChangeAspect="1" noChangeArrowheads="1"/>
          </p:cNvPicPr>
          <p:nvPr/>
        </p:nvPicPr>
        <p:blipFill>
          <a:blip r:embed="rId2">
            <a:lum bright="6000"/>
          </a:blip>
          <a:srcRect l="20143" r="11685"/>
          <a:stretch>
            <a:fillRect/>
          </a:stretch>
        </p:blipFill>
        <p:spPr bwMode="auto">
          <a:xfrm>
            <a:off x="4038600" y="1516743"/>
            <a:ext cx="4963174" cy="5257800"/>
          </a:xfrm>
          <a:prstGeom prst="rect">
            <a:avLst/>
          </a:prstGeom>
          <a:noFill/>
        </p:spPr>
      </p:pic>
      <p:pic>
        <p:nvPicPr>
          <p:cNvPr id="7" name="Picture 6" descr="j0309629.jpg"/>
          <p:cNvPicPr>
            <a:picLocks noChangeAspect="1"/>
          </p:cNvPicPr>
          <p:nvPr/>
        </p:nvPicPr>
        <p:blipFill>
          <a:blip r:embed="rId3"/>
          <a:stretch>
            <a:fillRect/>
          </a:stretch>
        </p:blipFill>
        <p:spPr>
          <a:xfrm>
            <a:off x="3657600" y="2514600"/>
            <a:ext cx="1033066" cy="11430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12212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6"/>
                                        </p:tgtEl>
                                        <p:attrNameLst>
                                          <p:attrName>ppt_w</p:attrName>
                                        </p:attrNameLst>
                                      </p:cBhvr>
                                      <p:tavLst>
                                        <p:tav tm="0">
                                          <p:val>
                                            <p:strVal val="ppt_w"/>
                                          </p:val>
                                        </p:tav>
                                        <p:tav tm="100000">
                                          <p:val>
                                            <p:fltVal val="0"/>
                                          </p:val>
                                        </p:tav>
                                      </p:tavLst>
                                    </p:anim>
                                    <p:anim calcmode="lin" valueType="num">
                                      <p:cBhvr>
                                        <p:cTn id="7" dur="500"/>
                                        <p:tgtEl>
                                          <p:spTgt spid="6"/>
                                        </p:tgtEl>
                                        <p:attrNameLst>
                                          <p:attrName>ppt_h</p:attrName>
                                        </p:attrNameLst>
                                      </p:cBhvr>
                                      <p:tavLst>
                                        <p:tav tm="0">
                                          <p:val>
                                            <p:strVal val="ppt_h"/>
                                          </p:val>
                                        </p:tav>
                                        <p:tav tm="100000">
                                          <p:val>
                                            <p:fltVal val="0"/>
                                          </p:val>
                                        </p:tav>
                                      </p:tavLst>
                                    </p:anim>
                                    <p:animEffect transition="out" filter="fade">
                                      <p:cBhvr>
                                        <p:cTn id="8" dur="500"/>
                                        <p:tgtEl>
                                          <p:spTgt spid="6"/>
                                        </p:tgtEl>
                                      </p:cBhvr>
                                    </p:animEffect>
                                    <p:set>
                                      <p:cBhvr>
                                        <p:cTn id="9"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7315200" cy="1154097"/>
          </a:xfrm>
        </p:spPr>
        <p:txBody>
          <a:bodyPr>
            <a:noAutofit/>
          </a:bodyPr>
          <a:lstStyle/>
          <a:p>
            <a:r>
              <a:rPr lang="en-US" sz="7200" dirty="0" smtClean="0">
                <a:latin typeface="Futura"/>
                <a:cs typeface="Futura"/>
              </a:rPr>
              <a:t>URBAN SPRAWL?</a:t>
            </a:r>
            <a:endParaRPr lang="en-US" sz="7200" dirty="0"/>
          </a:p>
        </p:txBody>
      </p:sp>
      <p:sp>
        <p:nvSpPr>
          <p:cNvPr id="3" name="Content Placeholder 2"/>
          <p:cNvSpPr>
            <a:spLocks noGrp="1"/>
          </p:cNvSpPr>
          <p:nvPr>
            <p:ph idx="1"/>
          </p:nvPr>
        </p:nvSpPr>
        <p:spPr>
          <a:xfrm>
            <a:off x="0" y="2209800"/>
            <a:ext cx="3810000" cy="1905000"/>
          </a:xfrm>
        </p:spPr>
        <p:txBody>
          <a:bodyPr>
            <a:normAutofit/>
          </a:bodyPr>
          <a:lstStyle/>
          <a:p>
            <a:r>
              <a:rPr lang="en-US" sz="2800" dirty="0" smtClean="0"/>
              <a:t>Zoning vacant lots to build more IN the city, rather than outside of it.</a:t>
            </a:r>
            <a:endParaRPr lang="en-US" sz="2800" dirty="0" smtClean="0"/>
          </a:p>
        </p:txBody>
      </p:sp>
      <p:pic>
        <p:nvPicPr>
          <p:cNvPr id="4" name="Picture 3" descr="Picture 5.png"/>
          <p:cNvPicPr>
            <a:picLocks noChangeAspect="1"/>
          </p:cNvPicPr>
          <p:nvPr/>
        </p:nvPicPr>
        <p:blipFill>
          <a:blip r:embed="rId2"/>
          <a:stretch>
            <a:fillRect/>
          </a:stretch>
        </p:blipFill>
        <p:spPr>
          <a:xfrm>
            <a:off x="3962400" y="1898745"/>
            <a:ext cx="5181600" cy="4959255"/>
          </a:xfrm>
          <a:prstGeom prst="rect">
            <a:avLst/>
          </a:prstGeom>
        </p:spPr>
      </p:pic>
      <p:sp>
        <p:nvSpPr>
          <p:cNvPr id="5" name="Down Arrow 4"/>
          <p:cNvSpPr/>
          <p:nvPr/>
        </p:nvSpPr>
        <p:spPr>
          <a:xfrm rot="8302776">
            <a:off x="4839285" y="2615048"/>
            <a:ext cx="685800" cy="220980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Down Arrow 5"/>
          <p:cNvSpPr/>
          <p:nvPr/>
        </p:nvSpPr>
        <p:spPr>
          <a:xfrm rot="9669672">
            <a:off x="5596212" y="1804135"/>
            <a:ext cx="685800" cy="220980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Down Arrow 6"/>
          <p:cNvSpPr/>
          <p:nvPr/>
        </p:nvSpPr>
        <p:spPr>
          <a:xfrm rot="11384824">
            <a:off x="7040109" y="1642303"/>
            <a:ext cx="685800" cy="2209800"/>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Down Arrow 8"/>
          <p:cNvSpPr/>
          <p:nvPr/>
        </p:nvSpPr>
        <p:spPr>
          <a:xfrm rot="17896598">
            <a:off x="4605857" y="3309041"/>
            <a:ext cx="762000" cy="2133600"/>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0" name="Down Arrow 9"/>
          <p:cNvSpPr/>
          <p:nvPr/>
        </p:nvSpPr>
        <p:spPr>
          <a:xfrm rot="19459233">
            <a:off x="5427495" y="2460372"/>
            <a:ext cx="762000" cy="2133600"/>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1" name="Down Arrow 10"/>
          <p:cNvSpPr/>
          <p:nvPr/>
        </p:nvSpPr>
        <p:spPr>
          <a:xfrm rot="603515">
            <a:off x="6799096" y="2231772"/>
            <a:ext cx="762000" cy="2133600"/>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2" name="TextBox 11"/>
          <p:cNvSpPr txBox="1"/>
          <p:nvPr/>
        </p:nvSpPr>
        <p:spPr>
          <a:xfrm>
            <a:off x="0" y="0"/>
            <a:ext cx="8534400" cy="1308050"/>
          </a:xfrm>
          <a:prstGeom prst="rect">
            <a:avLst/>
          </a:prstGeom>
          <a:noFill/>
        </p:spPr>
        <p:txBody>
          <a:bodyPr wrap="square" rtlCol="0">
            <a:spAutoFit/>
          </a:bodyPr>
          <a:lstStyle/>
          <a:p>
            <a:pPr algn="ctr"/>
            <a:r>
              <a:rPr lang="en-US" sz="7900" b="1" dirty="0" smtClean="0">
                <a:solidFill>
                  <a:srgbClr val="FFFF00"/>
                </a:solidFill>
                <a:latin typeface="Futura"/>
                <a:cs typeface="Futura"/>
              </a:rPr>
              <a:t>SMART GROWTH</a:t>
            </a:r>
            <a:endParaRPr lang="en-US" sz="7900" b="1" dirty="0">
              <a:solidFill>
                <a:srgbClr val="FFFF00"/>
              </a:solidFill>
              <a:latin typeface="Futura"/>
              <a:cs typeface="Futura"/>
            </a:endParaRPr>
          </a:p>
        </p:txBody>
      </p:sp>
      <p:pic>
        <p:nvPicPr>
          <p:cNvPr id="13" name="Picture 12" descr="j0309629.jpg"/>
          <p:cNvPicPr>
            <a:picLocks noChangeAspect="1"/>
          </p:cNvPicPr>
          <p:nvPr/>
        </p:nvPicPr>
        <p:blipFill>
          <a:blip r:embed="rId3"/>
          <a:stretch>
            <a:fillRect/>
          </a:stretch>
        </p:blipFill>
        <p:spPr>
          <a:xfrm>
            <a:off x="2286000" y="3657600"/>
            <a:ext cx="1033066" cy="1143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xit" presetSubtype="0" fill="hold" grpId="0" nodeType="clickEffect">
                                  <p:stCondLst>
                                    <p:cond delay="0"/>
                                  </p:stCondLst>
                                  <p:childTnLst>
                                    <p:anim calcmode="lin" valueType="num">
                                      <p:cBhvr>
                                        <p:cTn id="6" dur="1000"/>
                                        <p:tgtEl>
                                          <p:spTgt spid="5"/>
                                        </p:tgtEl>
                                        <p:attrNameLst>
                                          <p:attrName>ppt_x</p:attrName>
                                        </p:attrNameLst>
                                      </p:cBhvr>
                                      <p:tavLst>
                                        <p:tav tm="0">
                                          <p:val>
                                            <p:strVal val="ppt_x"/>
                                          </p:val>
                                        </p:tav>
                                        <p:tav tm="100000">
                                          <p:val>
                                            <p:strVal val="ppt_x-.2"/>
                                          </p:val>
                                        </p:tav>
                                      </p:tavLst>
                                    </p:anim>
                                    <p:anim calcmode="lin" valueType="num">
                                      <p:cBhvr>
                                        <p:cTn id="7" dur="1000"/>
                                        <p:tgtEl>
                                          <p:spTgt spid="5"/>
                                        </p:tgtEl>
                                        <p:attrNameLst>
                                          <p:attrName>ppt_y</p:attrName>
                                        </p:attrNameLst>
                                      </p:cBhvr>
                                      <p:tavLst>
                                        <p:tav tm="0">
                                          <p:val>
                                            <p:strVal val="ppt_y"/>
                                          </p:val>
                                        </p:tav>
                                        <p:tav tm="100000">
                                          <p:val>
                                            <p:strVal val="ppt_y"/>
                                          </p:val>
                                        </p:tav>
                                      </p:tavLst>
                                    </p:anim>
                                    <p:animEffect transition="out" filter="fade">
                                      <p:cBhvr>
                                        <p:cTn id="8" dur="1000"/>
                                        <p:tgtEl>
                                          <p:spTgt spid="5"/>
                                        </p:tgtEl>
                                      </p:cBhvr>
                                    </p:animEffect>
                                    <p:set>
                                      <p:cBhvr>
                                        <p:cTn id="9" dur="1" fill="hold">
                                          <p:stCondLst>
                                            <p:cond delay="999"/>
                                          </p:stCondLst>
                                        </p:cTn>
                                        <p:tgtEl>
                                          <p:spTgt spid="5"/>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7" presetClass="exit" presetSubtype="4" fill="hold" grpId="0" nodeType="clickEffect">
                                  <p:stCondLst>
                                    <p:cond delay="0"/>
                                  </p:stCondLst>
                                  <p:childTnLst>
                                    <p:anim calcmode="lin" valueType="num">
                                      <p:cBhvr additive="base">
                                        <p:cTn id="13" dur="5000"/>
                                        <p:tgtEl>
                                          <p:spTgt spid="6"/>
                                        </p:tgtEl>
                                        <p:attrNameLst>
                                          <p:attrName>ppt_x</p:attrName>
                                        </p:attrNameLst>
                                      </p:cBhvr>
                                      <p:tavLst>
                                        <p:tav tm="0">
                                          <p:val>
                                            <p:strVal val="ppt_x"/>
                                          </p:val>
                                        </p:tav>
                                        <p:tav tm="100000">
                                          <p:val>
                                            <p:strVal val="ppt_x"/>
                                          </p:val>
                                        </p:tav>
                                      </p:tavLst>
                                    </p:anim>
                                    <p:anim calcmode="lin" valueType="num">
                                      <p:cBhvr additive="base">
                                        <p:cTn id="14" dur="5000"/>
                                        <p:tgtEl>
                                          <p:spTgt spid="6"/>
                                        </p:tgtEl>
                                        <p:attrNameLst>
                                          <p:attrName>ppt_y</p:attrName>
                                        </p:attrNameLst>
                                      </p:cBhvr>
                                      <p:tavLst>
                                        <p:tav tm="0">
                                          <p:val>
                                            <p:strVal val="ppt_y"/>
                                          </p:val>
                                        </p:tav>
                                        <p:tav tm="100000">
                                          <p:val>
                                            <p:strVal val="1+ppt_h/2"/>
                                          </p:val>
                                        </p:tav>
                                      </p:tavLst>
                                    </p:anim>
                                    <p:set>
                                      <p:cBhvr>
                                        <p:cTn id="15" dur="1" fill="hold">
                                          <p:stCondLst>
                                            <p:cond delay="49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7" presetClass="exit" presetSubtype="4" fill="hold" grpId="0" nodeType="clickEffect">
                                  <p:stCondLst>
                                    <p:cond delay="0"/>
                                  </p:stCondLst>
                                  <p:childTnLst>
                                    <p:anim calcmode="lin" valueType="num">
                                      <p:cBhvr additive="base">
                                        <p:cTn id="19" dur="5000"/>
                                        <p:tgtEl>
                                          <p:spTgt spid="7"/>
                                        </p:tgtEl>
                                        <p:attrNameLst>
                                          <p:attrName>ppt_x</p:attrName>
                                        </p:attrNameLst>
                                      </p:cBhvr>
                                      <p:tavLst>
                                        <p:tav tm="0">
                                          <p:val>
                                            <p:strVal val="ppt_x"/>
                                          </p:val>
                                        </p:tav>
                                        <p:tav tm="100000">
                                          <p:val>
                                            <p:strVal val="ppt_x"/>
                                          </p:val>
                                        </p:tav>
                                      </p:tavLst>
                                    </p:anim>
                                    <p:anim calcmode="lin" valueType="num">
                                      <p:cBhvr additive="base">
                                        <p:cTn id="20" dur="5000"/>
                                        <p:tgtEl>
                                          <p:spTgt spid="7"/>
                                        </p:tgtEl>
                                        <p:attrNameLst>
                                          <p:attrName>ppt_y</p:attrName>
                                        </p:attrNameLst>
                                      </p:cBhvr>
                                      <p:tavLst>
                                        <p:tav tm="0">
                                          <p:val>
                                            <p:strVal val="ppt_y"/>
                                          </p:val>
                                        </p:tav>
                                        <p:tav tm="100000">
                                          <p:val>
                                            <p:strVal val="1+ppt_h/2"/>
                                          </p:val>
                                        </p:tav>
                                      </p:tavLst>
                                    </p:anim>
                                    <p:set>
                                      <p:cBhvr>
                                        <p:cTn id="21" dur="1" fill="hold">
                                          <p:stCondLst>
                                            <p:cond delay="4999"/>
                                          </p:stCondLst>
                                        </p:cTn>
                                        <p:tgtEl>
                                          <p:spTgt spid="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accel="50000" decel="5000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accel="50000" decel="5000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2000"/>
                                        <p:tgtEl>
                                          <p:spTgt spid="2"/>
                                        </p:tgtEl>
                                      </p:cBhvr>
                                    </p:animEffect>
                                    <p:set>
                                      <p:cBhvr>
                                        <p:cTn id="42" dur="1" fill="hold">
                                          <p:stCondLst>
                                            <p:cond delay="1999"/>
                                          </p:stCondLst>
                                        </p:cTn>
                                        <p:tgtEl>
                                          <p:spTgt spid="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iterate type="lt">
                                    <p:tmPct val="0"/>
                                  </p:iterate>
                                  <p:childTnLst>
                                    <p:set>
                                      <p:cBhvr>
                                        <p:cTn id="46" dur="1" fill="hold">
                                          <p:stCondLst>
                                            <p:cond delay="0"/>
                                          </p:stCondLst>
                                        </p:cTn>
                                        <p:tgtEl>
                                          <p:spTgt spid="12"/>
                                        </p:tgtEl>
                                        <p:attrNameLst>
                                          <p:attrName>style.visibility</p:attrName>
                                        </p:attrNameLst>
                                      </p:cBhvr>
                                      <p:to>
                                        <p:strVal val="visible"/>
                                      </p:to>
                                    </p:set>
                                    <p:animEffect transition="in" filter="slide(fromBottom)">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mph" presetSubtype="0" accel="50000" decel="50000" fill="hold" grpId="3" nodeType="clickEffect">
                                  <p:stCondLst>
                                    <p:cond delay="0"/>
                                  </p:stCondLst>
                                  <p:iterate type="lt">
                                    <p:tmPct val="0"/>
                                  </p:iterate>
                                  <p:childTnLst>
                                    <p:animScale>
                                      <p:cBhvr>
                                        <p:cTn id="51"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9" grpId="0" animBg="1"/>
      <p:bldP spid="10" grpId="0" animBg="1"/>
      <p:bldP spid="11" grpId="0" animBg="1"/>
      <p:bldP spid="12" grpId="0"/>
      <p:bldP spid="12" grpId="3"/>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7467600" cy="1154097"/>
          </a:xfrm>
        </p:spPr>
        <p:txBody>
          <a:bodyPr>
            <a:normAutofit/>
          </a:bodyPr>
          <a:lstStyle/>
          <a:p>
            <a:r>
              <a:rPr lang="en-US" dirty="0" smtClean="0">
                <a:latin typeface="Futura"/>
                <a:cs typeface="Futura"/>
              </a:rPr>
              <a:t>Let me model the next activity.</a:t>
            </a:r>
            <a:endParaRPr lang="en-US" dirty="0">
              <a:latin typeface="Futura"/>
              <a:cs typeface="Futura"/>
            </a:endParaRPr>
          </a:p>
        </p:txBody>
      </p:sp>
      <p:pic>
        <p:nvPicPr>
          <p:cNvPr id="5" name="Picture 4" descr="Picture 6.png"/>
          <p:cNvPicPr>
            <a:picLocks noChangeAspect="1"/>
          </p:cNvPicPr>
          <p:nvPr/>
        </p:nvPicPr>
        <p:blipFill>
          <a:blip r:embed="rId2"/>
          <a:stretch>
            <a:fillRect/>
          </a:stretch>
        </p:blipFill>
        <p:spPr>
          <a:xfrm>
            <a:off x="381000" y="978635"/>
            <a:ext cx="7136508" cy="587936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7.png"/>
          <p:cNvPicPr>
            <a:picLocks noChangeAspect="1"/>
          </p:cNvPicPr>
          <p:nvPr/>
        </p:nvPicPr>
        <p:blipFill>
          <a:blip r:embed="rId2"/>
          <a:stretch>
            <a:fillRect/>
          </a:stretch>
        </p:blipFill>
        <p:spPr>
          <a:xfrm>
            <a:off x="0" y="0"/>
            <a:ext cx="7200000" cy="5422222"/>
          </a:xfrm>
          <a:prstGeom prst="rect">
            <a:avLst/>
          </a:prstGeom>
        </p:spPr>
      </p:pic>
      <p:pic>
        <p:nvPicPr>
          <p:cNvPr id="6" name="Picture 5" descr="Picture 8.png"/>
          <p:cNvPicPr>
            <a:picLocks noChangeAspect="1"/>
          </p:cNvPicPr>
          <p:nvPr/>
        </p:nvPicPr>
        <p:blipFill>
          <a:blip r:embed="rId3"/>
          <a:stretch>
            <a:fillRect/>
          </a:stretch>
        </p:blipFill>
        <p:spPr>
          <a:xfrm>
            <a:off x="1066800" y="5232603"/>
            <a:ext cx="7200000" cy="1625397"/>
          </a:xfrm>
          <a:prstGeom prst="rect">
            <a:avLst/>
          </a:prstGeom>
        </p:spPr>
      </p:pic>
      <p:graphicFrame>
        <p:nvGraphicFramePr>
          <p:cNvPr id="7" name="Table 6"/>
          <p:cNvGraphicFramePr>
            <a:graphicFrameLocks noGrp="1"/>
          </p:cNvGraphicFramePr>
          <p:nvPr/>
        </p:nvGraphicFramePr>
        <p:xfrm>
          <a:off x="6705600" y="2133600"/>
          <a:ext cx="2438400" cy="1777999"/>
        </p:xfrm>
        <a:graphic>
          <a:graphicData uri="http://schemas.openxmlformats.org/drawingml/2006/table">
            <a:tbl>
              <a:tblPr firstRow="1" bandRow="1">
                <a:tableStyleId>{5C22544A-7EE6-4342-B048-85BDC9FD1C3A}</a:tableStyleId>
              </a:tblPr>
              <a:tblGrid>
                <a:gridCol w="457200"/>
                <a:gridCol w="1981200"/>
              </a:tblGrid>
              <a:tr h="370840">
                <a:tc>
                  <a:txBody>
                    <a:bodyPr/>
                    <a:lstStyle/>
                    <a:p>
                      <a:r>
                        <a:rPr lang="en-US" sz="1400" dirty="0" smtClean="0">
                          <a:solidFill>
                            <a:schemeClr val="bg1"/>
                          </a:solidFill>
                        </a:rPr>
                        <a:t>1</a:t>
                      </a:r>
                      <a:endParaRPr lang="en-US" sz="1400" dirty="0">
                        <a:solidFill>
                          <a:schemeClr val="bg1"/>
                        </a:solidFill>
                      </a:endParaRPr>
                    </a:p>
                  </a:txBody>
                  <a:tcPr>
                    <a:solidFill>
                      <a:schemeClr val="tx1"/>
                    </a:solidFill>
                  </a:tcPr>
                </a:tc>
                <a:tc>
                  <a:txBody>
                    <a:bodyPr/>
                    <a:lstStyle/>
                    <a:p>
                      <a:r>
                        <a:rPr lang="en-US" sz="1400" dirty="0" smtClean="0">
                          <a:solidFill>
                            <a:schemeClr val="bg1"/>
                          </a:solidFill>
                        </a:rPr>
                        <a:t>Residential</a:t>
                      </a:r>
                      <a:r>
                        <a:rPr lang="en-US" sz="1400" baseline="0" dirty="0" smtClean="0">
                          <a:solidFill>
                            <a:schemeClr val="bg1"/>
                          </a:solidFill>
                        </a:rPr>
                        <a:t> single family</a:t>
                      </a:r>
                      <a:endParaRPr lang="en-US" sz="1400" dirty="0">
                        <a:solidFill>
                          <a:schemeClr val="bg1"/>
                        </a:solidFill>
                      </a:endParaRPr>
                    </a:p>
                  </a:txBody>
                  <a:tcPr>
                    <a:solidFill>
                      <a:schemeClr val="tx1"/>
                    </a:solidFill>
                  </a:tcPr>
                </a:tc>
              </a:tr>
              <a:tr h="370840">
                <a:tc>
                  <a:txBody>
                    <a:bodyPr/>
                    <a:lstStyle/>
                    <a:p>
                      <a:r>
                        <a:rPr lang="en-US" sz="1400" dirty="0" smtClean="0"/>
                        <a:t>2 </a:t>
                      </a:r>
                      <a:endParaRPr lang="en-US" sz="1400" dirty="0"/>
                    </a:p>
                  </a:txBody>
                  <a:tcPr/>
                </a:tc>
                <a:tc>
                  <a:txBody>
                    <a:bodyPr/>
                    <a:lstStyle/>
                    <a:p>
                      <a:r>
                        <a:rPr lang="en-US" sz="1400" dirty="0" smtClean="0"/>
                        <a:t>Residential multi-family</a:t>
                      </a:r>
                      <a:endParaRPr lang="en-US" sz="1400" dirty="0"/>
                    </a:p>
                  </a:txBody>
                  <a:tcPr/>
                </a:tc>
              </a:tr>
              <a:tr h="370840">
                <a:tc>
                  <a:txBody>
                    <a:bodyPr/>
                    <a:lstStyle/>
                    <a:p>
                      <a:r>
                        <a:rPr lang="en-US" sz="1400" dirty="0" smtClean="0"/>
                        <a:t>3</a:t>
                      </a:r>
                      <a:endParaRPr lang="en-US" sz="1400" dirty="0"/>
                    </a:p>
                  </a:txBody>
                  <a:tcPr/>
                </a:tc>
                <a:tc>
                  <a:txBody>
                    <a:bodyPr/>
                    <a:lstStyle/>
                    <a:p>
                      <a:r>
                        <a:rPr lang="en-US" sz="1400" dirty="0" smtClean="0"/>
                        <a:t>Commercial</a:t>
                      </a:r>
                      <a:endParaRPr lang="en-US" sz="1400" dirty="0"/>
                    </a:p>
                  </a:txBody>
                  <a:tcPr/>
                </a:tc>
              </a:tr>
              <a:tr h="370840">
                <a:tc>
                  <a:txBody>
                    <a:bodyPr/>
                    <a:lstStyle/>
                    <a:p>
                      <a:r>
                        <a:rPr lang="en-US" sz="1400" dirty="0" smtClean="0"/>
                        <a:t>4</a:t>
                      </a:r>
                      <a:endParaRPr lang="en-US" sz="1400" dirty="0"/>
                    </a:p>
                  </a:txBody>
                  <a:tcPr/>
                </a:tc>
                <a:tc>
                  <a:txBody>
                    <a:bodyPr/>
                    <a:lstStyle/>
                    <a:p>
                      <a:r>
                        <a:rPr lang="en-US" sz="1400" dirty="0" smtClean="0"/>
                        <a:t>Industrial</a:t>
                      </a:r>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9029"/>
            <a:ext cx="8610600" cy="1266371"/>
          </a:xfrm>
        </p:spPr>
        <p:txBody>
          <a:bodyPr>
            <a:noAutofit/>
          </a:bodyPr>
          <a:lstStyle/>
          <a:p>
            <a:r>
              <a:rPr lang="en-US" sz="4300" dirty="0" smtClean="0">
                <a:latin typeface="Impact" pitchFamily="34" charset="0"/>
              </a:rPr>
              <a:t>How do we try to make cities livable?</a:t>
            </a:r>
            <a:endParaRPr lang="en-US" sz="4300" dirty="0">
              <a:latin typeface="Impact" pitchFamily="34" charset="0"/>
            </a:endParaRPr>
          </a:p>
        </p:txBody>
      </p:sp>
      <p:sp>
        <p:nvSpPr>
          <p:cNvPr id="3" name="Content Placeholder 2"/>
          <p:cNvSpPr>
            <a:spLocks noGrp="1"/>
          </p:cNvSpPr>
          <p:nvPr>
            <p:ph idx="1"/>
          </p:nvPr>
        </p:nvSpPr>
        <p:spPr>
          <a:xfrm>
            <a:off x="304800" y="1600200"/>
            <a:ext cx="7315200" cy="1676400"/>
          </a:xfrm>
        </p:spPr>
        <p:txBody>
          <a:bodyPr>
            <a:normAutofit fontScale="92500" lnSpcReduction="10000"/>
          </a:bodyPr>
          <a:lstStyle/>
          <a:p>
            <a:pPr marL="45720" indent="0">
              <a:buNone/>
            </a:pPr>
            <a:r>
              <a:rPr lang="en-US" sz="6000" dirty="0" smtClean="0"/>
              <a:t>One major way is by zoning properties.  </a:t>
            </a:r>
          </a:p>
          <a:p>
            <a:pPr marL="45720" indent="0">
              <a:buNone/>
            </a:pPr>
            <a:endParaRPr lang="en-US" dirty="0"/>
          </a:p>
        </p:txBody>
      </p:sp>
      <p:graphicFrame>
        <p:nvGraphicFramePr>
          <p:cNvPr id="4" name="Diagram 3"/>
          <p:cNvGraphicFramePr/>
          <p:nvPr>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089458112"/>
              </p:ext>
            </p:extLst>
          </p:nvPr>
        </p:nvGraphicFramePr>
        <p:xfrm>
          <a:off x="152400" y="2667000"/>
          <a:ext cx="8763000" cy="40640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pic>
        <p:nvPicPr>
          <p:cNvPr id="5" name="Picture 4" descr="j0309629.jpg"/>
          <p:cNvPicPr>
            <a:picLocks noChangeAspect="1"/>
          </p:cNvPicPr>
          <p:nvPr/>
        </p:nvPicPr>
        <p:blipFill>
          <a:blip r:embed="rId7"/>
          <a:stretch>
            <a:fillRect/>
          </a:stretch>
        </p:blipFill>
        <p:spPr>
          <a:xfrm>
            <a:off x="3853259" y="5410200"/>
            <a:ext cx="1033066" cy="14478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552729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7315200" cy="1154097"/>
          </a:xfrm>
        </p:spPr>
        <p:txBody>
          <a:bodyPr/>
          <a:lstStyle/>
          <a:p>
            <a:pPr algn="ctr"/>
            <a:r>
              <a:rPr lang="en-US" b="1" dirty="0" smtClean="0"/>
              <a:t>A short history of zoning</a:t>
            </a:r>
            <a:endParaRPr lang="en-US" b="1" dirty="0"/>
          </a:p>
        </p:txBody>
      </p:sp>
      <p:sp>
        <p:nvSpPr>
          <p:cNvPr id="3" name="Content Placeholder 2"/>
          <p:cNvSpPr>
            <a:spLocks noGrp="1"/>
          </p:cNvSpPr>
          <p:nvPr>
            <p:ph idx="1"/>
          </p:nvPr>
        </p:nvSpPr>
        <p:spPr>
          <a:xfrm>
            <a:off x="381000" y="1676400"/>
            <a:ext cx="4648200" cy="4953000"/>
          </a:xfrm>
        </p:spPr>
        <p:txBody>
          <a:bodyPr>
            <a:noAutofit/>
          </a:bodyPr>
          <a:lstStyle/>
          <a:p>
            <a:r>
              <a:rPr lang="en-US" sz="3000" dirty="0" smtClean="0"/>
              <a:t>The Equitable Building, constructed in 1916, </a:t>
            </a:r>
            <a:r>
              <a:rPr lang="en-US" sz="3000" u="sng" dirty="0" smtClean="0"/>
              <a:t>blocked sunlight</a:t>
            </a:r>
            <a:r>
              <a:rPr lang="en-US" sz="3000" dirty="0" smtClean="0"/>
              <a:t> from hundreds of homes.</a:t>
            </a:r>
          </a:p>
          <a:p>
            <a:r>
              <a:rPr lang="en-US" sz="3000" dirty="0" smtClean="0"/>
              <a:t>New York City passed laws that limited where tall buildings could be.</a:t>
            </a:r>
          </a:p>
          <a:p>
            <a:r>
              <a:rPr lang="en-US" sz="3000" dirty="0" smtClean="0"/>
              <a:t>This began the practice of </a:t>
            </a:r>
            <a:r>
              <a:rPr lang="en-US" sz="3000" u="sng" dirty="0" smtClean="0"/>
              <a:t>zoning</a:t>
            </a:r>
            <a:r>
              <a:rPr lang="en-US" sz="3000" dirty="0" smtClean="0"/>
              <a:t>.</a:t>
            </a:r>
            <a:endParaRPr lang="en-US" sz="3000" dirty="0"/>
          </a:p>
        </p:txBody>
      </p:sp>
      <p:pic>
        <p:nvPicPr>
          <p:cNvPr id="1026" name="Picture 2"/>
          <p:cNvPicPr>
            <a:picLocks noChangeAspect="1" noChangeArrowheads="1"/>
          </p:cNvPicPr>
          <p:nvPr/>
        </p:nvPicPr>
        <p:blipFill>
          <a:blip r:embed="rId2"/>
          <a:srcRect t="2963"/>
          <a:stretch>
            <a:fillRect/>
          </a:stretch>
        </p:blipFill>
        <p:spPr bwMode="auto">
          <a:xfrm>
            <a:off x="5334000" y="1676400"/>
            <a:ext cx="3171825" cy="49911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5400" y="1295400"/>
            <a:ext cx="8458200" cy="1143000"/>
          </a:xfrm>
        </p:spPr>
        <p:txBody>
          <a:bodyPr>
            <a:noAutofit/>
          </a:bodyPr>
          <a:lstStyle/>
          <a:p>
            <a:r>
              <a:rPr lang="en-US" sz="4800" u="sng" dirty="0" smtClean="0">
                <a:latin typeface="Goudy Stout" pitchFamily="18" charset="0"/>
              </a:rPr>
              <a:t>Residential Single Family</a:t>
            </a:r>
            <a:r>
              <a:rPr lang="en-US" sz="4800" dirty="0" smtClean="0">
                <a:latin typeface="Goudy Stout" pitchFamily="18" charset="0"/>
              </a:rPr>
              <a:t>:</a:t>
            </a:r>
            <a:endParaRPr lang="en-US" sz="4800" dirty="0">
              <a:latin typeface="Goudy Stout" pitchFamily="18" charset="0"/>
            </a:endParaRPr>
          </a:p>
        </p:txBody>
      </p:sp>
      <p:sp>
        <p:nvSpPr>
          <p:cNvPr id="3" name="Content Placeholder 2"/>
          <p:cNvSpPr>
            <a:spLocks noGrp="1"/>
          </p:cNvSpPr>
          <p:nvPr>
            <p:ph idx="1"/>
          </p:nvPr>
        </p:nvSpPr>
        <p:spPr>
          <a:xfrm>
            <a:off x="304800" y="2514600"/>
            <a:ext cx="4876800" cy="3539527"/>
          </a:xfrm>
        </p:spPr>
        <p:txBody>
          <a:bodyPr>
            <a:noAutofit/>
          </a:bodyPr>
          <a:lstStyle/>
          <a:p>
            <a:pPr marL="45720" indent="0">
              <a:buNone/>
            </a:pPr>
            <a:r>
              <a:rPr lang="en-US" sz="3200" dirty="0" smtClean="0"/>
              <a:t>Places where people live.  Not designed for high traffic.</a:t>
            </a:r>
          </a:p>
          <a:p>
            <a:pPr marL="679450" indent="-182563"/>
            <a:r>
              <a:rPr lang="en-US" sz="3200" dirty="0" smtClean="0"/>
              <a:t> Row homes </a:t>
            </a:r>
          </a:p>
          <a:p>
            <a:pPr marL="679450" indent="-182563"/>
            <a:r>
              <a:rPr lang="en-US" sz="3200" dirty="0" smtClean="0"/>
              <a:t> Houses</a:t>
            </a:r>
            <a:endParaRPr lang="en-US" sz="3200" dirty="0" smtClean="0"/>
          </a:p>
          <a:p>
            <a:pPr marL="679450" indent="-182563"/>
            <a:endParaRPr lang="en-US" sz="3200" dirty="0" smtClean="0"/>
          </a:p>
        </p:txBody>
      </p:sp>
      <p:pic>
        <p:nvPicPr>
          <p:cNvPr id="2050" name="Picture 2" descr="http://www.planning.org/greatplaces/neighborhoods/2008/gallery1/image-1.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181600" y="2514600"/>
            <a:ext cx="3838346" cy="37338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6" name="Title 1"/>
          <p:cNvSpPr txBox="1">
            <a:spLocks/>
          </p:cNvSpPr>
          <p:nvPr/>
        </p:nvSpPr>
        <p:spPr>
          <a:xfrm>
            <a:off x="0" y="152400"/>
            <a:ext cx="8458200" cy="1143000"/>
          </a:xfrm>
          <a:prstGeom prst="rect">
            <a:avLst/>
          </a:prstGeom>
        </p:spPr>
        <p:txBody>
          <a:bodyPr vert="horz" lIns="91440" tIns="45720" rIns="91440" bIns="45720" rtlCol="0" anchor="b">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7200" dirty="0" smtClean="0">
                <a:latin typeface="Impact" pitchFamily="34" charset="0"/>
              </a:rPr>
              <a:t>Types of Zoning Areas</a:t>
            </a:r>
            <a:endParaRPr lang="en-US" sz="7200" dirty="0">
              <a:latin typeface="Impact" pitchFamily="34" charset="0"/>
            </a:endParaRPr>
          </a:p>
        </p:txBody>
      </p:sp>
      <p:pic>
        <p:nvPicPr>
          <p:cNvPr id="2058" name="Picture 10" descr="http://www.foxtravelandtours.com/New%20Folder/assets/Hot%20Spots/The%20White%20house/the%20white%20house%202.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876800" y="2971800"/>
            <a:ext cx="3724275" cy="3724275"/>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 name="Picture 8" descr="j0309629.jpg"/>
          <p:cNvPicPr>
            <a:picLocks noChangeAspect="1"/>
          </p:cNvPicPr>
          <p:nvPr/>
        </p:nvPicPr>
        <p:blipFill>
          <a:blip r:embed="rId4"/>
          <a:stretch>
            <a:fillRect/>
          </a:stretch>
        </p:blipFill>
        <p:spPr>
          <a:xfrm>
            <a:off x="7010400" y="1295400"/>
            <a:ext cx="1033066" cy="11430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984825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ppt_x"/>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50"/>
                                        </p:tgtEl>
                                      </p:cBhvr>
                                    </p:animEffect>
                                    <p:set>
                                      <p:cBhvr>
                                        <p:cTn id="17" dur="1" fill="hold">
                                          <p:stCondLst>
                                            <p:cond delay="499"/>
                                          </p:stCondLst>
                                        </p:cTn>
                                        <p:tgtEl>
                                          <p:spTgt spid="2050"/>
                                        </p:tgtEl>
                                        <p:attrNameLst>
                                          <p:attrName>style.visibility</p:attrName>
                                        </p:attrNameLst>
                                      </p:cBhvr>
                                      <p:to>
                                        <p:strVal val="hidden"/>
                                      </p:to>
                                    </p:set>
                                  </p:childTnLst>
                                </p:cTn>
                              </p:par>
                              <p:par>
                                <p:cTn id="18" presetID="2" presetClass="entr" presetSubtype="4" fill="hold" nodeType="withEffect">
                                  <p:stCondLst>
                                    <p:cond delay="0"/>
                                  </p:stCondLst>
                                  <p:childTnLst>
                                    <p:set>
                                      <p:cBhvr>
                                        <p:cTn id="19" dur="1" fill="hold">
                                          <p:stCondLst>
                                            <p:cond delay="0"/>
                                          </p:stCondLst>
                                        </p:cTn>
                                        <p:tgtEl>
                                          <p:spTgt spid="2058"/>
                                        </p:tgtEl>
                                        <p:attrNameLst>
                                          <p:attrName>style.visibility</p:attrName>
                                        </p:attrNameLst>
                                      </p:cBhvr>
                                      <p:to>
                                        <p:strVal val="visible"/>
                                      </p:to>
                                    </p:set>
                                    <p:anim calcmode="lin" valueType="num">
                                      <p:cBhvr additive="base">
                                        <p:cTn id="20" dur="500" fill="hold"/>
                                        <p:tgtEl>
                                          <p:spTgt spid="2058"/>
                                        </p:tgtEl>
                                        <p:attrNameLst>
                                          <p:attrName>ppt_x</p:attrName>
                                        </p:attrNameLst>
                                      </p:cBhvr>
                                      <p:tavLst>
                                        <p:tav tm="0">
                                          <p:val>
                                            <p:strVal val="#ppt_x"/>
                                          </p:val>
                                        </p:tav>
                                        <p:tav tm="100000">
                                          <p:val>
                                            <p:strVal val="#ppt_x"/>
                                          </p:val>
                                        </p:tav>
                                      </p:tavLst>
                                    </p:anim>
                                    <p:anim calcmode="lin" valueType="num">
                                      <p:cBhvr additive="base">
                                        <p:cTn id="21" dur="500" fill="hold"/>
                                        <p:tgtEl>
                                          <p:spTgt spid="205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058"/>
                                        </p:tgtEl>
                                      </p:cBhvr>
                                    </p:animEffect>
                                    <p:set>
                                      <p:cBhvr>
                                        <p:cTn id="30" dur="1" fill="hold">
                                          <p:stCondLst>
                                            <p:cond delay="499"/>
                                          </p:stCondLst>
                                        </p:cTn>
                                        <p:tgtEl>
                                          <p:spTgt spid="20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5400" y="1295400"/>
            <a:ext cx="8458200" cy="1143000"/>
          </a:xfrm>
        </p:spPr>
        <p:txBody>
          <a:bodyPr>
            <a:noAutofit/>
          </a:bodyPr>
          <a:lstStyle/>
          <a:p>
            <a:r>
              <a:rPr lang="en-US" sz="4800" u="sng" dirty="0" smtClean="0">
                <a:latin typeface="Goudy Stout" pitchFamily="18" charset="0"/>
              </a:rPr>
              <a:t>Residential Multiple Family</a:t>
            </a:r>
            <a:r>
              <a:rPr lang="en-US" sz="4800" dirty="0" smtClean="0">
                <a:latin typeface="Goudy Stout" pitchFamily="18" charset="0"/>
              </a:rPr>
              <a:t>:</a:t>
            </a:r>
            <a:endParaRPr lang="en-US" sz="4800" dirty="0">
              <a:latin typeface="Goudy Stout" pitchFamily="18" charset="0"/>
            </a:endParaRPr>
          </a:p>
        </p:txBody>
      </p:sp>
      <p:sp>
        <p:nvSpPr>
          <p:cNvPr id="3" name="Content Placeholder 2"/>
          <p:cNvSpPr>
            <a:spLocks noGrp="1"/>
          </p:cNvSpPr>
          <p:nvPr>
            <p:ph idx="1"/>
          </p:nvPr>
        </p:nvSpPr>
        <p:spPr>
          <a:xfrm>
            <a:off x="304800" y="2514600"/>
            <a:ext cx="4876800" cy="3539527"/>
          </a:xfrm>
        </p:spPr>
        <p:txBody>
          <a:bodyPr>
            <a:noAutofit/>
          </a:bodyPr>
          <a:lstStyle/>
          <a:p>
            <a:pPr marL="45720" indent="0">
              <a:buNone/>
            </a:pPr>
            <a:r>
              <a:rPr lang="en-US" sz="3200" dirty="0" smtClean="0"/>
              <a:t>Places where people live.  Not designed for high traffic.</a:t>
            </a:r>
            <a:endParaRPr lang="en-US" sz="3200" dirty="0" smtClean="0"/>
          </a:p>
          <a:p>
            <a:pPr marL="679450" indent="-182563"/>
            <a:r>
              <a:rPr lang="en-US" sz="3200" dirty="0" smtClean="0"/>
              <a:t>Apartment </a:t>
            </a:r>
            <a:r>
              <a:rPr lang="en-US" sz="3200" dirty="0" smtClean="0"/>
              <a:t>buildings</a:t>
            </a:r>
          </a:p>
          <a:p>
            <a:pPr marL="679450" indent="-182563"/>
            <a:r>
              <a:rPr lang="en-US" sz="3200" dirty="0" smtClean="0"/>
              <a:t> Nursing Homes</a:t>
            </a:r>
          </a:p>
        </p:txBody>
      </p:sp>
      <p:sp>
        <p:nvSpPr>
          <p:cNvPr id="6" name="Title 1"/>
          <p:cNvSpPr txBox="1">
            <a:spLocks/>
          </p:cNvSpPr>
          <p:nvPr/>
        </p:nvSpPr>
        <p:spPr>
          <a:xfrm>
            <a:off x="0" y="152400"/>
            <a:ext cx="8458200" cy="1143000"/>
          </a:xfrm>
          <a:prstGeom prst="rect">
            <a:avLst/>
          </a:prstGeom>
        </p:spPr>
        <p:txBody>
          <a:bodyPr vert="horz" lIns="91440" tIns="45720" rIns="91440" bIns="45720" rtlCol="0" anchor="b">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7200" dirty="0" smtClean="0">
                <a:latin typeface="Impact" pitchFamily="34" charset="0"/>
              </a:rPr>
              <a:t>Types of Zoning Areas</a:t>
            </a:r>
            <a:endParaRPr lang="en-US" sz="7200" dirty="0">
              <a:latin typeface="Impact" pitchFamily="34" charset="0"/>
            </a:endParaRPr>
          </a:p>
        </p:txBody>
      </p:sp>
      <p:pic>
        <p:nvPicPr>
          <p:cNvPr id="2056" name="Picture 8" descr="http://www.kilduffs.com/Hotel_89_Baltimore_Stafford_2007.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15000" y="2514598"/>
            <a:ext cx="2895601" cy="434340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2060" name="Picture 12" descr="http://i2.squidoocdn.com/resize/squidoo_images/250/draft_lens6207182module49247242photo_1291657775seniors-thumbs-up.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72000" y="2971800"/>
            <a:ext cx="3889374" cy="326707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 name="Picture 8" descr="j0309629.jpg"/>
          <p:cNvPicPr>
            <a:picLocks noChangeAspect="1"/>
          </p:cNvPicPr>
          <p:nvPr/>
        </p:nvPicPr>
        <p:blipFill>
          <a:blip r:embed="rId4"/>
          <a:stretch>
            <a:fillRect/>
          </a:stretch>
        </p:blipFill>
        <p:spPr>
          <a:xfrm>
            <a:off x="7772400" y="1295400"/>
            <a:ext cx="1033066" cy="11430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984825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6"/>
                                        </p:tgtEl>
                                        <p:attrNameLst>
                                          <p:attrName>style.visibility</p:attrName>
                                        </p:attrNameLst>
                                      </p:cBhvr>
                                      <p:to>
                                        <p:strVal val="visible"/>
                                      </p:to>
                                    </p:set>
                                    <p:anim calcmode="lin" valueType="num">
                                      <p:cBhvr additive="base">
                                        <p:cTn id="11" dur="500" fill="hold"/>
                                        <p:tgtEl>
                                          <p:spTgt spid="2056"/>
                                        </p:tgtEl>
                                        <p:attrNameLst>
                                          <p:attrName>ppt_x</p:attrName>
                                        </p:attrNameLst>
                                      </p:cBhvr>
                                      <p:tavLst>
                                        <p:tav tm="0">
                                          <p:val>
                                            <p:strVal val="#ppt_x"/>
                                          </p:val>
                                        </p:tav>
                                        <p:tav tm="100000">
                                          <p:val>
                                            <p:strVal val="#ppt_x"/>
                                          </p:val>
                                        </p:tav>
                                      </p:tavLst>
                                    </p:anim>
                                    <p:anim calcmode="lin" valueType="num">
                                      <p:cBhvr additive="base">
                                        <p:cTn id="12"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056"/>
                                        </p:tgtEl>
                                      </p:cBhvr>
                                    </p:animEffect>
                                    <p:set>
                                      <p:cBhvr>
                                        <p:cTn id="17" dur="1" fill="hold">
                                          <p:stCondLst>
                                            <p:cond delay="499"/>
                                          </p:stCondLst>
                                        </p:cTn>
                                        <p:tgtEl>
                                          <p:spTgt spid="2056"/>
                                        </p:tgtEl>
                                        <p:attrNameLst>
                                          <p:attrName>style.visibility</p:attrName>
                                        </p:attrNameLst>
                                      </p:cBhvr>
                                      <p:to>
                                        <p:strVal val="hidden"/>
                                      </p:to>
                                    </p:set>
                                  </p:childTnLst>
                                </p:cTn>
                              </p:par>
                              <p:par>
                                <p:cTn id="18" presetID="2" presetClass="entr" presetSubtype="4" fill="hold" nodeType="withEffect">
                                  <p:stCondLst>
                                    <p:cond delay="0"/>
                                  </p:stCondLst>
                                  <p:childTnLst>
                                    <p:set>
                                      <p:cBhvr>
                                        <p:cTn id="19" dur="1" fill="hold">
                                          <p:stCondLst>
                                            <p:cond delay="0"/>
                                          </p:stCondLst>
                                        </p:cTn>
                                        <p:tgtEl>
                                          <p:spTgt spid="2060"/>
                                        </p:tgtEl>
                                        <p:attrNameLst>
                                          <p:attrName>style.visibility</p:attrName>
                                        </p:attrNameLst>
                                      </p:cBhvr>
                                      <p:to>
                                        <p:strVal val="visible"/>
                                      </p:to>
                                    </p:set>
                                    <p:anim calcmode="lin" valueType="num">
                                      <p:cBhvr additive="base">
                                        <p:cTn id="20" dur="500" fill="hold"/>
                                        <p:tgtEl>
                                          <p:spTgt spid="2060"/>
                                        </p:tgtEl>
                                        <p:attrNameLst>
                                          <p:attrName>ppt_x</p:attrName>
                                        </p:attrNameLst>
                                      </p:cBhvr>
                                      <p:tavLst>
                                        <p:tav tm="0">
                                          <p:val>
                                            <p:strVal val="#ppt_x"/>
                                          </p:val>
                                        </p:tav>
                                        <p:tav tm="100000">
                                          <p:val>
                                            <p:strVal val="#ppt_x"/>
                                          </p:val>
                                        </p:tav>
                                      </p:tavLst>
                                    </p:anim>
                                    <p:anim calcmode="lin" valueType="num">
                                      <p:cBhvr additive="base">
                                        <p:cTn id="21" dur="500" fill="hold"/>
                                        <p:tgtEl>
                                          <p:spTgt spid="2060"/>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43000"/>
            <a:ext cx="8458200" cy="1143000"/>
          </a:xfrm>
        </p:spPr>
        <p:txBody>
          <a:bodyPr>
            <a:noAutofit/>
          </a:bodyPr>
          <a:lstStyle/>
          <a:p>
            <a:pPr algn="r"/>
            <a:r>
              <a:rPr lang="en-US" sz="4800" u="sng" dirty="0" smtClean="0">
                <a:latin typeface="Goudy Stout" pitchFamily="18" charset="0"/>
              </a:rPr>
              <a:t>Commercial</a:t>
            </a:r>
            <a:endParaRPr lang="en-US" sz="4800" dirty="0">
              <a:latin typeface="Goudy Stout" pitchFamily="18" charset="0"/>
            </a:endParaRPr>
          </a:p>
        </p:txBody>
      </p:sp>
      <p:sp>
        <p:nvSpPr>
          <p:cNvPr id="3" name="Content Placeholder 2"/>
          <p:cNvSpPr>
            <a:spLocks noGrp="1"/>
          </p:cNvSpPr>
          <p:nvPr>
            <p:ph idx="1"/>
          </p:nvPr>
        </p:nvSpPr>
        <p:spPr>
          <a:xfrm>
            <a:off x="4953000" y="2438400"/>
            <a:ext cx="4114800" cy="3539527"/>
          </a:xfrm>
        </p:spPr>
        <p:txBody>
          <a:bodyPr>
            <a:noAutofit/>
          </a:bodyPr>
          <a:lstStyle/>
          <a:p>
            <a:pPr marL="45720" indent="0">
              <a:buNone/>
            </a:pPr>
            <a:r>
              <a:rPr lang="en-US" sz="3200" dirty="0"/>
              <a:t>Property that is used for businesses.  </a:t>
            </a:r>
          </a:p>
          <a:p>
            <a:pPr marL="798513" indent="-333375"/>
            <a:r>
              <a:rPr lang="en-US" sz="3200" dirty="0" smtClean="0"/>
              <a:t>McDonalds </a:t>
            </a:r>
          </a:p>
          <a:p>
            <a:pPr marL="798513" indent="-333375"/>
            <a:r>
              <a:rPr lang="en-US" sz="3200" dirty="0" smtClean="0"/>
              <a:t>7/11</a:t>
            </a:r>
          </a:p>
          <a:p>
            <a:pPr marL="798513" indent="-333375"/>
            <a:r>
              <a:rPr lang="en-US" sz="3200" dirty="0" smtClean="0"/>
              <a:t>Best Buy</a:t>
            </a:r>
          </a:p>
          <a:p>
            <a:pPr marL="798513" indent="-333375"/>
            <a:r>
              <a:rPr lang="en-US" sz="3200" dirty="0" smtClean="0"/>
              <a:t>Safeway</a:t>
            </a:r>
            <a:endParaRPr lang="en-US" sz="3200" dirty="0"/>
          </a:p>
          <a:p>
            <a:pPr marL="798513" indent="-333375"/>
            <a:endParaRPr lang="en-US" sz="3200" dirty="0"/>
          </a:p>
        </p:txBody>
      </p:sp>
      <p:sp>
        <p:nvSpPr>
          <p:cNvPr id="6" name="Title 1"/>
          <p:cNvSpPr txBox="1">
            <a:spLocks/>
          </p:cNvSpPr>
          <p:nvPr/>
        </p:nvSpPr>
        <p:spPr>
          <a:xfrm>
            <a:off x="0" y="152400"/>
            <a:ext cx="8458200" cy="1143000"/>
          </a:xfrm>
          <a:prstGeom prst="rect">
            <a:avLst/>
          </a:prstGeom>
        </p:spPr>
        <p:txBody>
          <a:bodyPr vert="horz" lIns="91440" tIns="45720" rIns="91440" bIns="45720" rtlCol="0" anchor="b">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7200" dirty="0" smtClean="0">
                <a:latin typeface="Impact" pitchFamily="34" charset="0"/>
              </a:rPr>
              <a:t>Types of Zoning Areas</a:t>
            </a:r>
            <a:endParaRPr lang="en-US" sz="7200" dirty="0">
              <a:latin typeface="Impact" pitchFamily="34" charset="0"/>
            </a:endParaRPr>
          </a:p>
        </p:txBody>
      </p:sp>
      <p:pic>
        <p:nvPicPr>
          <p:cNvPr id="5128" name="Picture 8" descr="mcdonalds.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706" y="2737757"/>
            <a:ext cx="4963787" cy="372835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5130" name="Picture 10" descr="http://listverse.files.wordpress.com/2008/11/7-11-japan.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8014" y="2590800"/>
            <a:ext cx="4942115" cy="370658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5132" name="Picture 12" descr="http://farm4.static.flickr.com/3018/2718851126_e26b828421.jpg"/>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818242" y="2249129"/>
            <a:ext cx="3429000" cy="460887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5134" name="Picture 14" descr="new Safeway on 25th"/>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2706" y="2504403"/>
            <a:ext cx="4963787" cy="372284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 name="Picture 8" descr="j0309629.jpg"/>
          <p:cNvPicPr>
            <a:picLocks noChangeAspect="1"/>
          </p:cNvPicPr>
          <p:nvPr/>
        </p:nvPicPr>
        <p:blipFill>
          <a:blip r:embed="rId6"/>
          <a:stretch>
            <a:fillRect/>
          </a:stretch>
        </p:blipFill>
        <p:spPr>
          <a:xfrm>
            <a:off x="4495800" y="1295400"/>
            <a:ext cx="1033066" cy="11430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916779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8"/>
                                        </p:tgtEl>
                                        <p:attrNameLst>
                                          <p:attrName>style.visibility</p:attrName>
                                        </p:attrNameLst>
                                      </p:cBhvr>
                                      <p:to>
                                        <p:strVal val="visible"/>
                                      </p:to>
                                    </p:set>
                                    <p:anim calcmode="lin" valueType="num">
                                      <p:cBhvr additive="base">
                                        <p:cTn id="7" dur="500" fill="hold"/>
                                        <p:tgtEl>
                                          <p:spTgt spid="5128"/>
                                        </p:tgtEl>
                                        <p:attrNameLst>
                                          <p:attrName>ppt_x</p:attrName>
                                        </p:attrNameLst>
                                      </p:cBhvr>
                                      <p:tavLst>
                                        <p:tav tm="0">
                                          <p:val>
                                            <p:strVal val="#ppt_x"/>
                                          </p:val>
                                        </p:tav>
                                        <p:tav tm="100000">
                                          <p:val>
                                            <p:strVal val="#ppt_x"/>
                                          </p:val>
                                        </p:tav>
                                      </p:tavLst>
                                    </p:anim>
                                    <p:anim calcmode="lin" valueType="num">
                                      <p:cBhvr additive="base">
                                        <p:cTn id="8" dur="500" fill="hold"/>
                                        <p:tgtEl>
                                          <p:spTgt spid="51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5128"/>
                                        </p:tgtEl>
                                        <p:attrNameLst>
                                          <p:attrName>ppt_x</p:attrName>
                                        </p:attrNameLst>
                                      </p:cBhvr>
                                      <p:tavLst>
                                        <p:tav tm="0">
                                          <p:val>
                                            <p:strVal val="ppt_x"/>
                                          </p:val>
                                        </p:tav>
                                        <p:tav tm="100000">
                                          <p:val>
                                            <p:strVal val="ppt_x"/>
                                          </p:val>
                                        </p:tav>
                                      </p:tavLst>
                                    </p:anim>
                                    <p:anim calcmode="lin" valueType="num">
                                      <p:cBhvr additive="base">
                                        <p:cTn id="17" dur="500"/>
                                        <p:tgtEl>
                                          <p:spTgt spid="5128"/>
                                        </p:tgtEl>
                                        <p:attrNameLst>
                                          <p:attrName>ppt_y</p:attrName>
                                        </p:attrNameLst>
                                      </p:cBhvr>
                                      <p:tavLst>
                                        <p:tav tm="0">
                                          <p:val>
                                            <p:strVal val="ppt_y"/>
                                          </p:val>
                                        </p:tav>
                                        <p:tav tm="100000">
                                          <p:val>
                                            <p:strVal val="1+ppt_h/2"/>
                                          </p:val>
                                        </p:tav>
                                      </p:tavLst>
                                    </p:anim>
                                    <p:set>
                                      <p:cBhvr>
                                        <p:cTn id="18" dur="1" fill="hold">
                                          <p:stCondLst>
                                            <p:cond delay="499"/>
                                          </p:stCondLst>
                                        </p:cTn>
                                        <p:tgtEl>
                                          <p:spTgt spid="5128"/>
                                        </p:tgtEl>
                                        <p:attrNameLst>
                                          <p:attrName>style.visibility</p:attrName>
                                        </p:attrNameLst>
                                      </p:cBhvr>
                                      <p:to>
                                        <p:strVal val="hidden"/>
                                      </p:to>
                                    </p:set>
                                  </p:childTnLst>
                                </p:cTn>
                              </p:par>
                              <p:par>
                                <p:cTn id="19" presetID="2" presetClass="entr" presetSubtype="4" fill="hold" nodeType="withEffect">
                                  <p:stCondLst>
                                    <p:cond delay="0"/>
                                  </p:stCondLst>
                                  <p:childTnLst>
                                    <p:set>
                                      <p:cBhvr>
                                        <p:cTn id="20" dur="1" fill="hold">
                                          <p:stCondLst>
                                            <p:cond delay="0"/>
                                          </p:stCondLst>
                                        </p:cTn>
                                        <p:tgtEl>
                                          <p:spTgt spid="5130"/>
                                        </p:tgtEl>
                                        <p:attrNameLst>
                                          <p:attrName>style.visibility</p:attrName>
                                        </p:attrNameLst>
                                      </p:cBhvr>
                                      <p:to>
                                        <p:strVal val="visible"/>
                                      </p:to>
                                    </p:set>
                                    <p:anim calcmode="lin" valueType="num">
                                      <p:cBhvr additive="base">
                                        <p:cTn id="21" dur="500" fill="hold"/>
                                        <p:tgtEl>
                                          <p:spTgt spid="5130"/>
                                        </p:tgtEl>
                                        <p:attrNameLst>
                                          <p:attrName>ppt_x</p:attrName>
                                        </p:attrNameLst>
                                      </p:cBhvr>
                                      <p:tavLst>
                                        <p:tav tm="0">
                                          <p:val>
                                            <p:strVal val="#ppt_x"/>
                                          </p:val>
                                        </p:tav>
                                        <p:tav tm="100000">
                                          <p:val>
                                            <p:strVal val="#ppt_x"/>
                                          </p:val>
                                        </p:tav>
                                      </p:tavLst>
                                    </p:anim>
                                    <p:anim calcmode="lin" valueType="num">
                                      <p:cBhvr additive="base">
                                        <p:cTn id="22" dur="500" fill="hold"/>
                                        <p:tgtEl>
                                          <p:spTgt spid="513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5130"/>
                                        </p:tgtEl>
                                        <p:attrNameLst>
                                          <p:attrName>ppt_x</p:attrName>
                                        </p:attrNameLst>
                                      </p:cBhvr>
                                      <p:tavLst>
                                        <p:tav tm="0">
                                          <p:val>
                                            <p:strVal val="ppt_x"/>
                                          </p:val>
                                        </p:tav>
                                        <p:tav tm="100000">
                                          <p:val>
                                            <p:strVal val="ppt_x"/>
                                          </p:val>
                                        </p:tav>
                                      </p:tavLst>
                                    </p:anim>
                                    <p:anim calcmode="lin" valueType="num">
                                      <p:cBhvr additive="base">
                                        <p:cTn id="31" dur="500"/>
                                        <p:tgtEl>
                                          <p:spTgt spid="5130"/>
                                        </p:tgtEl>
                                        <p:attrNameLst>
                                          <p:attrName>ppt_y</p:attrName>
                                        </p:attrNameLst>
                                      </p:cBhvr>
                                      <p:tavLst>
                                        <p:tav tm="0">
                                          <p:val>
                                            <p:strVal val="ppt_y"/>
                                          </p:val>
                                        </p:tav>
                                        <p:tav tm="100000">
                                          <p:val>
                                            <p:strVal val="1+ppt_h/2"/>
                                          </p:val>
                                        </p:tav>
                                      </p:tavLst>
                                    </p:anim>
                                    <p:set>
                                      <p:cBhvr>
                                        <p:cTn id="32" dur="1" fill="hold">
                                          <p:stCondLst>
                                            <p:cond delay="499"/>
                                          </p:stCondLst>
                                        </p:cTn>
                                        <p:tgtEl>
                                          <p:spTgt spid="5130"/>
                                        </p:tgtEl>
                                        <p:attrNameLst>
                                          <p:attrName>style.visibility</p:attrName>
                                        </p:attrNameLst>
                                      </p:cBhvr>
                                      <p:to>
                                        <p:strVal val="hidden"/>
                                      </p:to>
                                    </p:set>
                                  </p:childTnLst>
                                </p:cTn>
                              </p:par>
                              <p:par>
                                <p:cTn id="33" presetID="2" presetClass="entr" presetSubtype="4" fill="hold" nodeType="withEffect">
                                  <p:stCondLst>
                                    <p:cond delay="0"/>
                                  </p:stCondLst>
                                  <p:childTnLst>
                                    <p:set>
                                      <p:cBhvr>
                                        <p:cTn id="34" dur="1" fill="hold">
                                          <p:stCondLst>
                                            <p:cond delay="0"/>
                                          </p:stCondLst>
                                        </p:cTn>
                                        <p:tgtEl>
                                          <p:spTgt spid="5132"/>
                                        </p:tgtEl>
                                        <p:attrNameLst>
                                          <p:attrName>style.visibility</p:attrName>
                                        </p:attrNameLst>
                                      </p:cBhvr>
                                      <p:to>
                                        <p:strVal val="visible"/>
                                      </p:to>
                                    </p:set>
                                    <p:anim calcmode="lin" valueType="num">
                                      <p:cBhvr additive="base">
                                        <p:cTn id="35" dur="500" fill="hold"/>
                                        <p:tgtEl>
                                          <p:spTgt spid="5132"/>
                                        </p:tgtEl>
                                        <p:attrNameLst>
                                          <p:attrName>ppt_x</p:attrName>
                                        </p:attrNameLst>
                                      </p:cBhvr>
                                      <p:tavLst>
                                        <p:tav tm="0">
                                          <p:val>
                                            <p:strVal val="#ppt_x"/>
                                          </p:val>
                                        </p:tav>
                                        <p:tav tm="100000">
                                          <p:val>
                                            <p:strVal val="#ppt_x"/>
                                          </p:val>
                                        </p:tav>
                                      </p:tavLst>
                                    </p:anim>
                                    <p:anim calcmode="lin" valueType="num">
                                      <p:cBhvr additive="base">
                                        <p:cTn id="36" dur="500" fill="hold"/>
                                        <p:tgtEl>
                                          <p:spTgt spid="513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additive="base">
                                        <p:cTn id="3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5132"/>
                                        </p:tgtEl>
                                        <p:attrNameLst>
                                          <p:attrName>ppt_x</p:attrName>
                                        </p:attrNameLst>
                                      </p:cBhvr>
                                      <p:tavLst>
                                        <p:tav tm="0">
                                          <p:val>
                                            <p:strVal val="ppt_x"/>
                                          </p:val>
                                        </p:tav>
                                        <p:tav tm="100000">
                                          <p:val>
                                            <p:strVal val="ppt_x"/>
                                          </p:val>
                                        </p:tav>
                                      </p:tavLst>
                                    </p:anim>
                                    <p:anim calcmode="lin" valueType="num">
                                      <p:cBhvr additive="base">
                                        <p:cTn id="45" dur="500"/>
                                        <p:tgtEl>
                                          <p:spTgt spid="5132"/>
                                        </p:tgtEl>
                                        <p:attrNameLst>
                                          <p:attrName>ppt_y</p:attrName>
                                        </p:attrNameLst>
                                      </p:cBhvr>
                                      <p:tavLst>
                                        <p:tav tm="0">
                                          <p:val>
                                            <p:strVal val="ppt_y"/>
                                          </p:val>
                                        </p:tav>
                                        <p:tav tm="100000">
                                          <p:val>
                                            <p:strVal val="1+ppt_h/2"/>
                                          </p:val>
                                        </p:tav>
                                      </p:tavLst>
                                    </p:anim>
                                    <p:set>
                                      <p:cBhvr>
                                        <p:cTn id="46" dur="1" fill="hold">
                                          <p:stCondLst>
                                            <p:cond delay="499"/>
                                          </p:stCondLst>
                                        </p:cTn>
                                        <p:tgtEl>
                                          <p:spTgt spid="5132"/>
                                        </p:tgtEl>
                                        <p:attrNameLst>
                                          <p:attrName>style.visibility</p:attrName>
                                        </p:attrNameLst>
                                      </p:cBhvr>
                                      <p:to>
                                        <p:strVal val="hidden"/>
                                      </p:to>
                                    </p:set>
                                  </p:childTnLst>
                                </p:cTn>
                              </p:par>
                              <p:par>
                                <p:cTn id="47" presetID="2" presetClass="entr" presetSubtype="4" fill="hold" nodeType="withEffect">
                                  <p:stCondLst>
                                    <p:cond delay="0"/>
                                  </p:stCondLst>
                                  <p:childTnLst>
                                    <p:set>
                                      <p:cBhvr>
                                        <p:cTn id="48" dur="1" fill="hold">
                                          <p:stCondLst>
                                            <p:cond delay="0"/>
                                          </p:stCondLst>
                                        </p:cTn>
                                        <p:tgtEl>
                                          <p:spTgt spid="5134"/>
                                        </p:tgtEl>
                                        <p:attrNameLst>
                                          <p:attrName>style.visibility</p:attrName>
                                        </p:attrNameLst>
                                      </p:cBhvr>
                                      <p:to>
                                        <p:strVal val="visible"/>
                                      </p:to>
                                    </p:set>
                                    <p:anim calcmode="lin" valueType="num">
                                      <p:cBhvr additive="base">
                                        <p:cTn id="49" dur="500" fill="hold"/>
                                        <p:tgtEl>
                                          <p:spTgt spid="5134"/>
                                        </p:tgtEl>
                                        <p:attrNameLst>
                                          <p:attrName>ppt_x</p:attrName>
                                        </p:attrNameLst>
                                      </p:cBhvr>
                                      <p:tavLst>
                                        <p:tav tm="0">
                                          <p:val>
                                            <p:strVal val="#ppt_x"/>
                                          </p:val>
                                        </p:tav>
                                        <p:tav tm="100000">
                                          <p:val>
                                            <p:strVal val="#ppt_x"/>
                                          </p:val>
                                        </p:tav>
                                      </p:tavLst>
                                    </p:anim>
                                    <p:anim calcmode="lin" valueType="num">
                                      <p:cBhvr additive="base">
                                        <p:cTn id="50" dur="500" fill="hold"/>
                                        <p:tgtEl>
                                          <p:spTgt spid="5134"/>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4" end="4"/>
                                            </p:txEl>
                                          </p:spTgt>
                                        </p:tgtEl>
                                        <p:attrNameLst>
                                          <p:attrName>style.visibility</p:attrName>
                                        </p:attrNameLst>
                                      </p:cBhvr>
                                      <p:to>
                                        <p:strVal val="visible"/>
                                      </p:to>
                                    </p:set>
                                    <p:anim calcmode="lin" valueType="num">
                                      <p:cBhvr additive="base">
                                        <p:cTn id="5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5400" y="1295400"/>
            <a:ext cx="8458200" cy="1143000"/>
          </a:xfrm>
        </p:spPr>
        <p:txBody>
          <a:bodyPr>
            <a:noAutofit/>
          </a:bodyPr>
          <a:lstStyle/>
          <a:p>
            <a:r>
              <a:rPr lang="en-US" sz="4800" u="sng" dirty="0" smtClean="0">
                <a:latin typeface="Goudy Stout" pitchFamily="18" charset="0"/>
              </a:rPr>
              <a:t>Industrial</a:t>
            </a:r>
            <a:endParaRPr lang="en-US" sz="4800" dirty="0">
              <a:latin typeface="Goudy Stout" pitchFamily="18" charset="0"/>
            </a:endParaRPr>
          </a:p>
        </p:txBody>
      </p:sp>
      <p:sp>
        <p:nvSpPr>
          <p:cNvPr id="3" name="Content Placeholder 2"/>
          <p:cNvSpPr>
            <a:spLocks noGrp="1"/>
          </p:cNvSpPr>
          <p:nvPr>
            <p:ph idx="1"/>
          </p:nvPr>
        </p:nvSpPr>
        <p:spPr>
          <a:xfrm>
            <a:off x="304800" y="2514600"/>
            <a:ext cx="4876800" cy="3539527"/>
          </a:xfrm>
        </p:spPr>
        <p:txBody>
          <a:bodyPr>
            <a:noAutofit/>
          </a:bodyPr>
          <a:lstStyle/>
          <a:p>
            <a:pPr marL="45720" indent="0">
              <a:buNone/>
            </a:pPr>
            <a:r>
              <a:rPr lang="en-US" sz="3200" dirty="0" smtClean="0"/>
              <a:t>Factories, warehouses, placed that tend to be noisy and busy.</a:t>
            </a:r>
          </a:p>
          <a:p>
            <a:pPr marL="679450" indent="-182563"/>
            <a:r>
              <a:rPr lang="en-US" sz="3200" dirty="0" smtClean="0"/>
              <a:t> Domino Sugar</a:t>
            </a:r>
          </a:p>
          <a:p>
            <a:pPr marL="679450" indent="-182563"/>
            <a:r>
              <a:rPr lang="en-US" sz="3200" dirty="0"/>
              <a:t> </a:t>
            </a:r>
            <a:r>
              <a:rPr lang="en-US" sz="3200" dirty="0" smtClean="0"/>
              <a:t>Baltimore Docks</a:t>
            </a:r>
          </a:p>
          <a:p>
            <a:pPr marL="679450" indent="-182563"/>
            <a:r>
              <a:rPr lang="en-US" sz="3200" dirty="0"/>
              <a:t> </a:t>
            </a:r>
            <a:r>
              <a:rPr lang="en-US" sz="3200" dirty="0" err="1" smtClean="0"/>
              <a:t>Utz</a:t>
            </a:r>
            <a:r>
              <a:rPr lang="en-US" sz="3200" dirty="0" smtClean="0"/>
              <a:t> Factory</a:t>
            </a:r>
          </a:p>
        </p:txBody>
      </p:sp>
      <p:sp>
        <p:nvSpPr>
          <p:cNvPr id="6" name="Title 1"/>
          <p:cNvSpPr txBox="1">
            <a:spLocks/>
          </p:cNvSpPr>
          <p:nvPr/>
        </p:nvSpPr>
        <p:spPr>
          <a:xfrm>
            <a:off x="0" y="152400"/>
            <a:ext cx="8458200" cy="1143000"/>
          </a:xfrm>
          <a:prstGeom prst="rect">
            <a:avLst/>
          </a:prstGeom>
        </p:spPr>
        <p:txBody>
          <a:bodyPr vert="horz" lIns="91440" tIns="45720" rIns="91440" bIns="45720" rtlCol="0" anchor="b">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7200" dirty="0" smtClean="0">
                <a:latin typeface="Impact" pitchFamily="34" charset="0"/>
              </a:rPr>
              <a:t>Types of Zoning Areas</a:t>
            </a:r>
            <a:endParaRPr lang="en-US" sz="7200" dirty="0">
              <a:latin typeface="Impact" pitchFamily="34" charset="0"/>
            </a:endParaRPr>
          </a:p>
        </p:txBody>
      </p:sp>
      <p:pic>
        <p:nvPicPr>
          <p:cNvPr id="9" name="Picture 6" descr="http://static.panoramio.com/photos/original/13177182.jpg"/>
          <p:cNvPicPr>
            <a:picLocks noChangeAspect="1" noChangeArrowheads="1"/>
          </p:cNvPicPr>
          <p:nvPr/>
        </p:nvPicPr>
        <p:blipFill rotWithShape="1">
          <a:blip r:embed="rId2"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0458" r="18473"/>
          <a:stretch/>
        </p:blipFill>
        <p:spPr bwMode="auto">
          <a:xfrm>
            <a:off x="4716900" y="2505529"/>
            <a:ext cx="4183986" cy="43815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 name="Picture 2" descr="http://www.calanan.com/wp-content/uploads/2009/12/419403061_b91cded1a2_o.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10200" y="2476500"/>
            <a:ext cx="3505200" cy="43815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098" name="Picture 2" descr="http://cache3.asset-cache.net/xc/AB23700.jpg?v=1&amp;c=IWSAsset&amp;k=2&amp;d=A5C9C13351D9C3B7220E6D7429B1FA72CC58D94FA7CF0074494C38904BFFDDD3"/>
          <p:cNvPicPr>
            <a:picLocks noChangeAspect="1" noChangeArrowheads="1"/>
          </p:cNvPicPr>
          <p:nvPr/>
        </p:nvPicPr>
        <p:blipFill rotWithShape="1">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10561"/>
          <a:stretch/>
        </p:blipFill>
        <p:spPr bwMode="auto">
          <a:xfrm>
            <a:off x="4716899" y="2667000"/>
            <a:ext cx="4419579" cy="39624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100" name="Picture 4" descr="http://wwwdelivery.superstock.com/WI/223/4039/PreviewComp/SuperStock_4039-76933.jpg"/>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261757" y="3586616"/>
            <a:ext cx="4914094" cy="3271384"/>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1" name="Picture 10" descr="j0309629.jpg"/>
          <p:cNvPicPr>
            <a:picLocks noChangeAspect="1"/>
          </p:cNvPicPr>
          <p:nvPr/>
        </p:nvPicPr>
        <p:blipFill>
          <a:blip r:embed="rId6"/>
          <a:stretch>
            <a:fillRect/>
          </a:stretch>
        </p:blipFill>
        <p:spPr>
          <a:xfrm>
            <a:off x="2971800" y="1447800"/>
            <a:ext cx="1033066" cy="11430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916779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ppt_x"/>
                                          </p:val>
                                        </p:tav>
                                      </p:tavLst>
                                    </p:anim>
                                    <p:anim calcmode="lin" valueType="num">
                                      <p:cBhvr additive="base">
                                        <p:cTn id="7" dur="500"/>
                                        <p:tgtEl>
                                          <p:spTgt spid="10"/>
                                        </p:tgtEl>
                                        <p:attrNameLst>
                                          <p:attrName>ppt_y</p:attrName>
                                        </p:attrNameLst>
                                      </p:cBhvr>
                                      <p:tavLst>
                                        <p:tav tm="0">
                                          <p:val>
                                            <p:strVal val="ppt_y"/>
                                          </p:val>
                                        </p:tav>
                                        <p:tav tm="100000">
                                          <p:val>
                                            <p:strVal val="1+ppt_h/2"/>
                                          </p:val>
                                        </p:tav>
                                      </p:tavLst>
                                    </p:anim>
                                    <p:set>
                                      <p:cBhvr>
                                        <p:cTn id="8" dur="1" fill="hold">
                                          <p:stCondLst>
                                            <p:cond delay="499"/>
                                          </p:stCondLst>
                                        </p:cTn>
                                        <p:tgtEl>
                                          <p:spTgt spid="10"/>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9"/>
                                        </p:tgtEl>
                                        <p:attrNameLst>
                                          <p:attrName>ppt_x</p:attrName>
                                        </p:attrNameLst>
                                      </p:cBhvr>
                                      <p:tavLst>
                                        <p:tav tm="0">
                                          <p:val>
                                            <p:strVal val="ppt_x"/>
                                          </p:val>
                                        </p:tav>
                                        <p:tav tm="100000">
                                          <p:val>
                                            <p:strVal val="ppt_x"/>
                                          </p:val>
                                        </p:tav>
                                      </p:tavLst>
                                    </p:anim>
                                    <p:anim calcmode="lin" valueType="num">
                                      <p:cBhvr additive="base">
                                        <p:cTn id="21" dur="500"/>
                                        <p:tgtEl>
                                          <p:spTgt spid="9"/>
                                        </p:tgtEl>
                                        <p:attrNameLst>
                                          <p:attrName>ppt_y</p:attrName>
                                        </p:attrNameLst>
                                      </p:cBhvr>
                                      <p:tavLst>
                                        <p:tav tm="0">
                                          <p:val>
                                            <p:strVal val="ppt_y"/>
                                          </p:val>
                                        </p:tav>
                                        <p:tav tm="100000">
                                          <p:val>
                                            <p:strVal val="1+ppt_h/2"/>
                                          </p:val>
                                        </p:tav>
                                      </p:tavLst>
                                    </p:anim>
                                    <p:set>
                                      <p:cBhvr>
                                        <p:cTn id="22" dur="1" fill="hold">
                                          <p:stCondLst>
                                            <p:cond delay="499"/>
                                          </p:stCondLst>
                                        </p:cTn>
                                        <p:tgtEl>
                                          <p:spTgt spid="9"/>
                                        </p:tgtEl>
                                        <p:attrNameLst>
                                          <p:attrName>style.visibility</p:attrName>
                                        </p:attrNameLst>
                                      </p:cBhvr>
                                      <p:to>
                                        <p:strVal val="hidden"/>
                                      </p:to>
                                    </p:set>
                                  </p:childTnLst>
                                </p:cTn>
                              </p:par>
                              <p:par>
                                <p:cTn id="23" presetID="2" presetClass="entr" presetSubtype="4"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098"/>
                                        </p:tgtEl>
                                        <p:attrNameLst>
                                          <p:attrName>style.visibility</p:attrName>
                                        </p:attrNameLst>
                                      </p:cBhvr>
                                      <p:to>
                                        <p:strVal val="visible"/>
                                      </p:to>
                                    </p:set>
                                    <p:anim calcmode="lin" valueType="num">
                                      <p:cBhvr additive="base">
                                        <p:cTn id="29" dur="500" fill="hold"/>
                                        <p:tgtEl>
                                          <p:spTgt spid="4098"/>
                                        </p:tgtEl>
                                        <p:attrNameLst>
                                          <p:attrName>ppt_x</p:attrName>
                                        </p:attrNameLst>
                                      </p:cBhvr>
                                      <p:tavLst>
                                        <p:tav tm="0">
                                          <p:val>
                                            <p:strVal val="#ppt_x"/>
                                          </p:val>
                                        </p:tav>
                                        <p:tav tm="100000">
                                          <p:val>
                                            <p:strVal val="#ppt_x"/>
                                          </p:val>
                                        </p:tav>
                                      </p:tavLst>
                                    </p:anim>
                                    <p:anim calcmode="lin" valueType="num">
                                      <p:cBhvr additive="base">
                                        <p:cTn id="30"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100"/>
                                        </p:tgtEl>
                                        <p:attrNameLst>
                                          <p:attrName>style.visibility</p:attrName>
                                        </p:attrNameLst>
                                      </p:cBhvr>
                                      <p:to>
                                        <p:strVal val="visible"/>
                                      </p:to>
                                    </p:set>
                                    <p:anim calcmode="lin" valueType="num">
                                      <p:cBhvr additive="base">
                                        <p:cTn id="35" dur="500" fill="hold"/>
                                        <p:tgtEl>
                                          <p:spTgt spid="4100"/>
                                        </p:tgtEl>
                                        <p:attrNameLst>
                                          <p:attrName>ppt_x</p:attrName>
                                        </p:attrNameLst>
                                      </p:cBhvr>
                                      <p:tavLst>
                                        <p:tav tm="0">
                                          <p:val>
                                            <p:strVal val="#ppt_x"/>
                                          </p:val>
                                        </p:tav>
                                        <p:tav tm="100000">
                                          <p:val>
                                            <p:strVal val="#ppt_x"/>
                                          </p:val>
                                        </p:tav>
                                      </p:tavLst>
                                    </p:anim>
                                    <p:anim calcmode="lin" valueType="num">
                                      <p:cBhvr additive="base">
                                        <p:cTn id="36" dur="500" fill="hold"/>
                                        <p:tgtEl>
                                          <p:spTgt spid="4100"/>
                                        </p:tgtEl>
                                        <p:attrNameLst>
                                          <p:attrName>ppt_y</p:attrName>
                                        </p:attrNameLst>
                                      </p:cBhvr>
                                      <p:tavLst>
                                        <p:tav tm="0">
                                          <p:val>
                                            <p:strVal val="1+#ppt_h/2"/>
                                          </p:val>
                                        </p:tav>
                                        <p:tav tm="100000">
                                          <p:val>
                                            <p:strVal val="#ppt_y"/>
                                          </p:val>
                                        </p:tav>
                                      </p:tavLst>
                                    </p:anim>
                                  </p:childTnLst>
                                </p:cTn>
                              </p:par>
                              <p:par>
                                <p:cTn id="37" presetID="2" presetClass="exit" presetSubtype="4" fill="hold" nodeType="withEffect">
                                  <p:stCondLst>
                                    <p:cond delay="0"/>
                                  </p:stCondLst>
                                  <p:childTnLst>
                                    <p:anim calcmode="lin" valueType="num">
                                      <p:cBhvr additive="base">
                                        <p:cTn id="38" dur="500"/>
                                        <p:tgtEl>
                                          <p:spTgt spid="4098"/>
                                        </p:tgtEl>
                                        <p:attrNameLst>
                                          <p:attrName>ppt_x</p:attrName>
                                        </p:attrNameLst>
                                      </p:cBhvr>
                                      <p:tavLst>
                                        <p:tav tm="0">
                                          <p:val>
                                            <p:strVal val="ppt_x"/>
                                          </p:val>
                                        </p:tav>
                                        <p:tav tm="100000">
                                          <p:val>
                                            <p:strVal val="ppt_x"/>
                                          </p:val>
                                        </p:tav>
                                      </p:tavLst>
                                    </p:anim>
                                    <p:anim calcmode="lin" valueType="num">
                                      <p:cBhvr additive="base">
                                        <p:cTn id="39" dur="500"/>
                                        <p:tgtEl>
                                          <p:spTgt spid="4098"/>
                                        </p:tgtEl>
                                        <p:attrNameLst>
                                          <p:attrName>ppt_y</p:attrName>
                                        </p:attrNameLst>
                                      </p:cBhvr>
                                      <p:tavLst>
                                        <p:tav tm="0">
                                          <p:val>
                                            <p:strVal val="ppt_y"/>
                                          </p:val>
                                        </p:tav>
                                        <p:tav tm="100000">
                                          <p:val>
                                            <p:strVal val="1+ppt_h/2"/>
                                          </p:val>
                                        </p:tav>
                                      </p:tavLst>
                                    </p:anim>
                                    <p:set>
                                      <p:cBhvr>
                                        <p:cTn id="40" dur="1" fill="hold">
                                          <p:stCondLst>
                                            <p:cond delay="499"/>
                                          </p:stCondLst>
                                        </p:cTn>
                                        <p:tgtEl>
                                          <p:spTgt spid="4098"/>
                                        </p:tgtEl>
                                        <p:attrNameLst>
                                          <p:attrName>style.visibility</p:attrName>
                                        </p:attrNameLst>
                                      </p:cBhvr>
                                      <p:to>
                                        <p:strVal val="hidden"/>
                                      </p:to>
                                    </p:set>
                                  </p:childTnLst>
                                </p:cTn>
                              </p:par>
                              <p:par>
                                <p:cTn id="41" presetID="2" presetClass="entr" presetSubtype="4" fill="hold" nodeType="with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additive="base">
                                        <p:cTn id="4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458200" cy="1154097"/>
          </a:xfrm>
        </p:spPr>
        <p:txBody>
          <a:bodyPr>
            <a:noAutofit/>
          </a:bodyPr>
          <a:lstStyle/>
          <a:p>
            <a:r>
              <a:rPr lang="en-US" sz="4600" dirty="0" smtClean="0">
                <a:latin typeface="Impact" pitchFamily="34" charset="0"/>
              </a:rPr>
              <a:t>Identify which Zoning Area this is:</a:t>
            </a:r>
            <a:endParaRPr lang="en-US" sz="4600" dirty="0">
              <a:latin typeface="Impact" pitchFamily="34" charset="0"/>
            </a:endParaRPr>
          </a:p>
        </p:txBody>
      </p:sp>
      <p:sp>
        <p:nvSpPr>
          <p:cNvPr id="3" name="Content Placeholder 2"/>
          <p:cNvSpPr>
            <a:spLocks noGrp="1"/>
          </p:cNvSpPr>
          <p:nvPr>
            <p:ph idx="1"/>
          </p:nvPr>
        </p:nvSpPr>
        <p:spPr>
          <a:xfrm>
            <a:off x="228600" y="1981200"/>
            <a:ext cx="4343400" cy="3539527"/>
          </a:xfrm>
        </p:spPr>
        <p:txBody>
          <a:bodyPr>
            <a:normAutofit/>
          </a:bodyPr>
          <a:lstStyle/>
          <a:p>
            <a:pPr marL="45720" indent="0" algn="ctr">
              <a:buNone/>
            </a:pPr>
            <a:r>
              <a:rPr lang="en-US" sz="5400" dirty="0" smtClean="0"/>
              <a:t>Starbucks wants to open up a new store.</a:t>
            </a:r>
            <a:endParaRPr lang="en-US" sz="5400" dirty="0"/>
          </a:p>
        </p:txBody>
      </p:sp>
      <p:pic>
        <p:nvPicPr>
          <p:cNvPr id="6146" name="Picture 2" descr="http://blogs.seattleweekly.com/dailyweekly/starbucks.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724400" y="1626735"/>
            <a:ext cx="4114157" cy="521675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rot="20629376">
            <a:off x="1274385" y="3978897"/>
            <a:ext cx="7239000" cy="1446550"/>
          </a:xfrm>
          <a:prstGeom prst="rect">
            <a:avLst/>
          </a:prstGeom>
          <a:solidFill>
            <a:schemeClr val="lt1">
              <a:alpha val="85000"/>
            </a:schemeClr>
          </a:solidFill>
          <a:ln w="76200">
            <a:solidFill>
              <a:srgbClr val="FF0000"/>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8800" dirty="0" smtClean="0">
                <a:solidFill>
                  <a:srgbClr val="FF0000"/>
                </a:solidFill>
                <a:latin typeface="Stencil" pitchFamily="82" charset="0"/>
              </a:rPr>
              <a:t>COMMERCIAL</a:t>
            </a:r>
            <a:endParaRPr lang="en-US" sz="8800" dirty="0">
              <a:solidFill>
                <a:srgbClr val="FF0000"/>
              </a:solidFill>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773310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2728</TotalTime>
  <Words>556</Words>
  <Application>Microsoft Macintosh PowerPoint</Application>
  <PresentationFormat>On-screen Show (4:3)</PresentationFormat>
  <Paragraphs>82</Paragraphs>
  <Slides>23</Slides>
  <Notes>0</Notes>
  <HiddenSlides>0</HiddenSlides>
  <MMClips>0</MMClips>
  <ScaleCrop>false</ScaleCrop>
  <HeadingPairs>
    <vt:vector size="4" baseType="variant">
      <vt:variant>
        <vt:lpstr>Design Template</vt:lpstr>
      </vt:variant>
      <vt:variant>
        <vt:i4>1</vt:i4>
      </vt:variant>
      <vt:variant>
        <vt:lpstr>Slide Titles</vt:lpstr>
      </vt:variant>
      <vt:variant>
        <vt:i4>23</vt:i4>
      </vt:variant>
    </vt:vector>
  </HeadingPairs>
  <TitlesOfParts>
    <vt:vector size="24" baseType="lpstr">
      <vt:lpstr>Perspective</vt:lpstr>
      <vt:lpstr>Call to Order</vt:lpstr>
      <vt:lpstr>Today’s Objectives</vt:lpstr>
      <vt:lpstr>How do we try to make cities livable?</vt:lpstr>
      <vt:lpstr>A short history of zoning</vt:lpstr>
      <vt:lpstr>Residential Single Family:</vt:lpstr>
      <vt:lpstr>Residential Multiple Family:</vt:lpstr>
      <vt:lpstr>Commercial</vt:lpstr>
      <vt:lpstr>Industrial</vt:lpstr>
      <vt:lpstr>Identify which Zoning Area this is:</vt:lpstr>
      <vt:lpstr>Identify which Zoning Area this is:</vt:lpstr>
      <vt:lpstr>Identify which Zoning Area this is:</vt:lpstr>
      <vt:lpstr>Identify which Zoning Area this is:</vt:lpstr>
      <vt:lpstr>Identify which Zoning Area this is:</vt:lpstr>
      <vt:lpstr>Identify which Zoning Area this is:</vt:lpstr>
      <vt:lpstr>Slide 15</vt:lpstr>
      <vt:lpstr>Let’s go on a field trip to Towson!</vt:lpstr>
      <vt:lpstr>What is URBAN SPRAWL?</vt:lpstr>
      <vt:lpstr>Wouldn’t it be great if we could turn this trend around?</vt:lpstr>
      <vt:lpstr>Slide 19</vt:lpstr>
      <vt:lpstr>Smart Growth</vt:lpstr>
      <vt:lpstr>URBAN SPRAWL?</vt:lpstr>
      <vt:lpstr>Let me model the next activity.</vt:lpstr>
      <vt:lpstr>Slide 23</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Call to Order</dc:title>
  <dc:creator>Mat</dc:creator>
  <cp:lastModifiedBy>Molly Zeins</cp:lastModifiedBy>
  <cp:revision>20</cp:revision>
  <dcterms:created xsi:type="dcterms:W3CDTF">2011-03-18T02:43:28Z</dcterms:created>
  <dcterms:modified xsi:type="dcterms:W3CDTF">2011-03-19T17:39:02Z</dcterms:modified>
</cp:coreProperties>
</file>